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56" r:id="rId3"/>
    <p:sldId id="358" r:id="rId4"/>
    <p:sldId id="369" r:id="rId5"/>
    <p:sldId id="368" r:id="rId6"/>
    <p:sldId id="371" r:id="rId7"/>
    <p:sldId id="372" r:id="rId8"/>
    <p:sldId id="373" r:id="rId9"/>
    <p:sldId id="367" r:id="rId10"/>
    <p:sldId id="366" r:id="rId11"/>
    <p:sldId id="346" r:id="rId12"/>
    <p:sldId id="370" r:id="rId13"/>
    <p:sldId id="332" r:id="rId14"/>
    <p:sldId id="363" r:id="rId15"/>
    <p:sldId id="374" r:id="rId16"/>
    <p:sldId id="338" r:id="rId17"/>
    <p:sldId id="339" r:id="rId1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7A8"/>
    <a:srgbClr val="003D7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8" autoAdjust="0"/>
    <p:restoredTop sz="75488" autoAdjust="0"/>
  </p:normalViewPr>
  <p:slideViewPr>
    <p:cSldViewPr>
      <p:cViewPr>
        <p:scale>
          <a:sx n="68" d="100"/>
          <a:sy n="68" d="100"/>
        </p:scale>
        <p:origin x="-1272"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7" cy="496491"/>
          </a:xfrm>
          <a:prstGeom prst="rect">
            <a:avLst/>
          </a:prstGeom>
        </p:spPr>
        <p:txBody>
          <a:bodyPr vert="horz" lIns="91434" tIns="45717" rIns="91434" bIns="45717" rtlCol="0"/>
          <a:lstStyle>
            <a:lvl1pPr algn="l">
              <a:defRPr sz="1200"/>
            </a:lvl1pPr>
          </a:lstStyle>
          <a:p>
            <a:endParaRPr lang="en-GB"/>
          </a:p>
        </p:txBody>
      </p:sp>
      <p:sp>
        <p:nvSpPr>
          <p:cNvPr id="3" name="Date Placeholder 2"/>
          <p:cNvSpPr>
            <a:spLocks noGrp="1"/>
          </p:cNvSpPr>
          <p:nvPr>
            <p:ph type="dt" idx="1"/>
          </p:nvPr>
        </p:nvSpPr>
        <p:spPr>
          <a:xfrm>
            <a:off x="3851343" y="1"/>
            <a:ext cx="2946347" cy="496491"/>
          </a:xfrm>
          <a:prstGeom prst="rect">
            <a:avLst/>
          </a:prstGeom>
        </p:spPr>
        <p:txBody>
          <a:bodyPr vert="horz" lIns="91434" tIns="45717" rIns="91434" bIns="45717" rtlCol="0"/>
          <a:lstStyle>
            <a:lvl1pPr algn="r">
              <a:defRPr sz="1200"/>
            </a:lvl1pPr>
          </a:lstStyle>
          <a:p>
            <a:fld id="{A20BEF28-D705-441A-8629-9EECB1D5E76D}" type="datetimeFigureOut">
              <a:rPr lang="en-GB" smtClean="0"/>
              <a:t>13/05/2015</a:t>
            </a:fld>
            <a:endParaRPr lang="en-GB"/>
          </a:p>
        </p:txBody>
      </p:sp>
      <p:sp>
        <p:nvSpPr>
          <p:cNvPr id="4" name="Slide Image Placehold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34" tIns="45717" rIns="91434" bIns="45717" rtlCol="0" anchor="ctr"/>
          <a:lstStyle/>
          <a:p>
            <a:endParaRPr lang="en-GB"/>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434" tIns="45717" rIns="91434" bIns="457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6347" cy="496491"/>
          </a:xfrm>
          <a:prstGeom prst="rect">
            <a:avLst/>
          </a:prstGeom>
        </p:spPr>
        <p:txBody>
          <a:bodyPr vert="horz" lIns="91434" tIns="45717" rIns="91434"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51343" y="9431600"/>
            <a:ext cx="2946347" cy="496491"/>
          </a:xfrm>
          <a:prstGeom prst="rect">
            <a:avLst/>
          </a:prstGeom>
        </p:spPr>
        <p:txBody>
          <a:bodyPr vert="horz" lIns="91434" tIns="45717" rIns="91434" bIns="45717" rtlCol="0" anchor="b"/>
          <a:lstStyle>
            <a:lvl1pPr algn="r">
              <a:defRPr sz="1200"/>
            </a:lvl1pPr>
          </a:lstStyle>
          <a:p>
            <a:fld id="{634AF22F-8699-4E00-8657-3CA9961C67FD}" type="slidenum">
              <a:rPr lang="en-GB" smtClean="0"/>
              <a:t>‹#›</a:t>
            </a:fld>
            <a:endParaRPr lang="en-GB"/>
          </a:p>
        </p:txBody>
      </p:sp>
    </p:spTree>
    <p:extLst>
      <p:ext uri="{BB962C8B-B14F-4D97-AF65-F5344CB8AC3E}">
        <p14:creationId xmlns:p14="http://schemas.microsoft.com/office/powerpoint/2010/main" val="64849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1</a:t>
            </a:fld>
            <a:endParaRPr lang="en-GB" dirty="0"/>
          </a:p>
        </p:txBody>
      </p:sp>
    </p:spTree>
    <p:extLst>
      <p:ext uri="{BB962C8B-B14F-4D97-AF65-F5344CB8AC3E}">
        <p14:creationId xmlns:p14="http://schemas.microsoft.com/office/powerpoint/2010/main" val="198065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Parish Questionnaire </a:t>
            </a:r>
          </a:p>
          <a:p>
            <a:endParaRPr lang="en-GB" dirty="0" smtClean="0"/>
          </a:p>
          <a:p>
            <a:r>
              <a:rPr lang="en-GB" dirty="0" smtClean="0"/>
              <a:t>The details of the 3 part questionnaire</a:t>
            </a:r>
            <a:r>
              <a:rPr lang="en-GB" baseline="0" dirty="0" smtClean="0"/>
              <a:t> are set out in full in the </a:t>
            </a:r>
            <a:r>
              <a:rPr lang="en-GB" i="1" baseline="0" dirty="0" smtClean="0"/>
              <a:t>Exploring the Way </a:t>
            </a:r>
            <a:r>
              <a:rPr lang="en-GB" baseline="0" dirty="0" smtClean="0"/>
              <a:t>Booklet. </a:t>
            </a:r>
            <a:r>
              <a:rPr lang="en-GB" dirty="0" smtClean="0"/>
              <a:t> </a:t>
            </a:r>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10</a:t>
            </a:fld>
            <a:endParaRPr lang="en-GB"/>
          </a:p>
        </p:txBody>
      </p:sp>
    </p:spTree>
    <p:extLst>
      <p:ext uri="{BB962C8B-B14F-4D97-AF65-F5344CB8AC3E}">
        <p14:creationId xmlns:p14="http://schemas.microsoft.com/office/powerpoint/2010/main" val="318483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Data Pack</a:t>
            </a:r>
          </a:p>
          <a:p>
            <a:endParaRPr lang="en-GB" dirty="0" smtClean="0"/>
          </a:p>
          <a:p>
            <a:r>
              <a:rPr lang="en-GB" dirty="0" smtClean="0"/>
              <a:t>A</a:t>
            </a:r>
            <a:r>
              <a:rPr lang="en-GB" baseline="0" dirty="0" smtClean="0"/>
              <a:t> unique Data Pack has been provided to each Parish. It contains summary data held centrally by the Diocese. </a:t>
            </a:r>
          </a:p>
          <a:p>
            <a:endParaRPr lang="en-GB" baseline="0" dirty="0" smtClean="0"/>
          </a:p>
          <a:p>
            <a:r>
              <a:rPr lang="en-GB" baseline="0" dirty="0" smtClean="0"/>
              <a:t>It is intended to assist the process of the parish community getting a clear picture of where it stands in relation to the 10 key headings within the questionnaire. It is available on a Data Pack CD and in hardcopy.</a:t>
            </a:r>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11</a:t>
            </a:fld>
            <a:endParaRPr lang="en-GB"/>
          </a:p>
        </p:txBody>
      </p:sp>
    </p:spTree>
    <p:extLst>
      <p:ext uri="{BB962C8B-B14F-4D97-AF65-F5344CB8AC3E}">
        <p14:creationId xmlns:p14="http://schemas.microsoft.com/office/powerpoint/2010/main" val="3184839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From</a:t>
            </a:r>
            <a:r>
              <a:rPr lang="en-GB" b="1" baseline="0" dirty="0" smtClean="0"/>
              <a:t> Pentecost to Advent</a:t>
            </a:r>
          </a:p>
          <a:p>
            <a:endParaRPr lang="en-GB" b="1" baseline="0" dirty="0" smtClean="0"/>
          </a:p>
          <a:p>
            <a:r>
              <a:rPr lang="en-GB" b="0" baseline="0" dirty="0" smtClean="0"/>
              <a:t>The 6 months between Pentecost and the beginning of Advent will be a critical time for the </a:t>
            </a:r>
            <a:r>
              <a:rPr lang="en-GB" b="0" i="1" baseline="0" dirty="0" smtClean="0"/>
              <a:t>Forward Together in Hope </a:t>
            </a:r>
            <a:r>
              <a:rPr lang="en-GB" b="0" baseline="0" dirty="0" smtClean="0"/>
              <a:t>process.</a:t>
            </a:r>
          </a:p>
          <a:p>
            <a:endParaRPr lang="en-GB" b="0" baseline="0" dirty="0" smtClean="0"/>
          </a:p>
          <a:p>
            <a:r>
              <a:rPr lang="en-GB" b="0" baseline="0" dirty="0" smtClean="0"/>
              <a:t>This slide highlights the main tasks that each community will need to address. The Exploring the Way booklet goes into more details.</a:t>
            </a:r>
            <a:endParaRPr lang="en-GB" b="0" dirty="0" smtClean="0"/>
          </a:p>
        </p:txBody>
      </p:sp>
      <p:sp>
        <p:nvSpPr>
          <p:cNvPr id="4" name="Slide Number Placeholder 3"/>
          <p:cNvSpPr>
            <a:spLocks noGrp="1"/>
          </p:cNvSpPr>
          <p:nvPr>
            <p:ph type="sldNum" sz="quarter" idx="10"/>
          </p:nvPr>
        </p:nvSpPr>
        <p:spPr/>
        <p:txBody>
          <a:bodyPr/>
          <a:lstStyle/>
          <a:p>
            <a:fld id="{634AF22F-8699-4E00-8657-3CA9961C67FD}" type="slidenum">
              <a:rPr lang="en-GB" smtClean="0"/>
              <a:t>12</a:t>
            </a:fld>
            <a:endParaRPr lang="en-GB"/>
          </a:p>
        </p:txBody>
      </p:sp>
    </p:spTree>
    <p:extLst>
      <p:ext uri="{BB962C8B-B14F-4D97-AF65-F5344CB8AC3E}">
        <p14:creationId xmlns:p14="http://schemas.microsoft.com/office/powerpoint/2010/main" val="264329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 Possible</a:t>
            </a:r>
            <a:r>
              <a:rPr lang="en-GB" b="1" baseline="0" dirty="0" smtClean="0"/>
              <a:t> Approach</a:t>
            </a:r>
          </a:p>
          <a:p>
            <a:endParaRPr lang="en-GB" dirty="0" smtClean="0"/>
          </a:p>
          <a:p>
            <a:r>
              <a:rPr lang="en-GB" dirty="0" smtClean="0"/>
              <a:t>Each Parish will wish to approach the process</a:t>
            </a:r>
            <a:r>
              <a:rPr lang="en-GB" baseline="0" dirty="0" smtClean="0"/>
              <a:t> in the way that is right and realistic for them. The Exploring the Way booklet has a suggested approach – and this slide summarises this.</a:t>
            </a:r>
            <a:endParaRPr lang="en-GB" dirty="0"/>
          </a:p>
          <a:p>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13</a:t>
            </a:fld>
            <a:endParaRPr lang="en-GB"/>
          </a:p>
        </p:txBody>
      </p:sp>
    </p:spTree>
    <p:extLst>
      <p:ext uri="{BB962C8B-B14F-4D97-AF65-F5344CB8AC3E}">
        <p14:creationId xmlns:p14="http://schemas.microsoft.com/office/powerpoint/2010/main" val="7836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Preparing the Way Resources</a:t>
            </a:r>
          </a:p>
          <a:p>
            <a:endParaRPr lang="en-GB" b="1" dirty="0" smtClean="0"/>
          </a:p>
          <a:p>
            <a:r>
              <a:rPr lang="en-GB" b="0" dirty="0" smtClean="0"/>
              <a:t>At each stage of the journey, resources will be made available to support</a:t>
            </a:r>
            <a:r>
              <a:rPr lang="en-GB" b="0" baseline="0" dirty="0" smtClean="0"/>
              <a:t> parishes. A ring-binder file has been made available to all priests and lay representatives containing the initial resources and as a place to store subsequent information about </a:t>
            </a:r>
            <a:r>
              <a:rPr lang="en-GB" b="0" i="1" baseline="0" dirty="0" smtClean="0"/>
              <a:t>Forward Together in Hope</a:t>
            </a:r>
            <a:r>
              <a:rPr lang="en-GB" b="0" baseline="0" dirty="0" smtClean="0"/>
              <a:t>.</a:t>
            </a:r>
          </a:p>
          <a:p>
            <a:endParaRPr lang="en-GB" b="0" baseline="0" dirty="0" smtClean="0"/>
          </a:p>
          <a:p>
            <a:r>
              <a:rPr lang="en-GB" b="0" baseline="0" dirty="0" smtClean="0"/>
              <a:t>Key documents for the </a:t>
            </a:r>
            <a:r>
              <a:rPr lang="en-GB" b="0" i="1" baseline="0" dirty="0" smtClean="0"/>
              <a:t>Exploring the Way </a:t>
            </a:r>
            <a:r>
              <a:rPr lang="en-GB" b="0" baseline="0" dirty="0" smtClean="0"/>
              <a:t>stage are highlighted in this slide. The Summary Handout is a useful 2-side document that can be made easily available to everyone.</a:t>
            </a:r>
          </a:p>
          <a:p>
            <a:r>
              <a:rPr lang="en-GB" b="0" baseline="0" dirty="0" smtClean="0"/>
              <a:t> </a:t>
            </a:r>
          </a:p>
          <a:p>
            <a:r>
              <a:rPr lang="en-GB" b="0" baseline="0" dirty="0" smtClean="0"/>
              <a:t>Most documents will also be made available on the Diocesan website at www.hope.rcdhn.org.uk</a:t>
            </a:r>
          </a:p>
          <a:p>
            <a:endParaRPr lang="en-GB" b="0" baseline="0" dirty="0" smtClean="0"/>
          </a:p>
        </p:txBody>
      </p:sp>
      <p:sp>
        <p:nvSpPr>
          <p:cNvPr id="4" name="Slide Number Placeholder 3"/>
          <p:cNvSpPr>
            <a:spLocks noGrp="1"/>
          </p:cNvSpPr>
          <p:nvPr>
            <p:ph type="sldNum" sz="quarter" idx="10"/>
          </p:nvPr>
        </p:nvSpPr>
        <p:spPr/>
        <p:txBody>
          <a:bodyPr/>
          <a:lstStyle/>
          <a:p>
            <a:fld id="{634AF22F-8699-4E00-8657-3CA9961C67FD}" type="slidenum">
              <a:rPr lang="en-GB" smtClean="0"/>
              <a:t>14</a:t>
            </a:fld>
            <a:endParaRPr lang="en-GB"/>
          </a:p>
        </p:txBody>
      </p:sp>
    </p:spTree>
    <p:extLst>
      <p:ext uri="{BB962C8B-B14F-4D97-AF65-F5344CB8AC3E}">
        <p14:creationId xmlns:p14="http://schemas.microsoft.com/office/powerpoint/2010/main" val="120375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Contacts and Support</a:t>
            </a:r>
          </a:p>
          <a:p>
            <a:endParaRPr lang="en-GB" b="0" dirty="0" smtClean="0"/>
          </a:p>
          <a:p>
            <a:r>
              <a:rPr lang="en-GB" b="0" dirty="0" smtClean="0"/>
              <a:t>The importance of good information and communication throughout the process is vital</a:t>
            </a:r>
            <a:r>
              <a:rPr lang="en-GB" b="0" baseline="0" dirty="0" smtClean="0"/>
              <a:t> and this slide is a reminder of the website and e-mail contacts for the </a:t>
            </a:r>
            <a:r>
              <a:rPr lang="en-GB" b="0" i="1" baseline="0" dirty="0" smtClean="0"/>
              <a:t>Forward Together in Hope </a:t>
            </a:r>
            <a:r>
              <a:rPr lang="en-GB" b="0" baseline="0" dirty="0" smtClean="0"/>
              <a:t>team.</a:t>
            </a:r>
            <a:endParaRPr lang="en-GB" b="0" dirty="0"/>
          </a:p>
        </p:txBody>
      </p:sp>
      <p:sp>
        <p:nvSpPr>
          <p:cNvPr id="4" name="Slide Number Placeholder 3"/>
          <p:cNvSpPr>
            <a:spLocks noGrp="1"/>
          </p:cNvSpPr>
          <p:nvPr>
            <p:ph type="sldNum" sz="quarter" idx="10"/>
          </p:nvPr>
        </p:nvSpPr>
        <p:spPr/>
        <p:txBody>
          <a:bodyPr/>
          <a:lstStyle/>
          <a:p>
            <a:fld id="{634AF22F-8699-4E00-8657-3CA9961C67FD}" type="slidenum">
              <a:rPr lang="en-GB" smtClean="0"/>
              <a:t>15</a:t>
            </a:fld>
            <a:endParaRPr lang="en-GB"/>
          </a:p>
        </p:txBody>
      </p:sp>
    </p:spTree>
    <p:extLst>
      <p:ext uri="{BB962C8B-B14F-4D97-AF65-F5344CB8AC3E}">
        <p14:creationId xmlns:p14="http://schemas.microsoft.com/office/powerpoint/2010/main" val="1149174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And finally…</a:t>
            </a:r>
          </a:p>
          <a:p>
            <a:endParaRPr lang="en-GB" b="1" dirty="0" smtClean="0"/>
          </a:p>
          <a:p>
            <a:r>
              <a:rPr lang="en-GB" b="0" dirty="0" smtClean="0"/>
              <a:t>This slide shows the front of the </a:t>
            </a:r>
            <a:r>
              <a:rPr lang="en-GB" b="0" i="1" dirty="0" smtClean="0"/>
              <a:t>Forward Together in Hope </a:t>
            </a:r>
            <a:r>
              <a:rPr lang="en-GB" b="0" dirty="0" smtClean="0"/>
              <a:t>prayer card and highlights</a:t>
            </a:r>
            <a:r>
              <a:rPr lang="en-GB" b="0" baseline="0" dirty="0" smtClean="0"/>
              <a:t> Bishop Seamus’ belief that we are being guided by the Holy Spirit throughout the </a:t>
            </a:r>
            <a:r>
              <a:rPr lang="en-GB" b="0" i="1" baseline="0" dirty="0" smtClean="0"/>
              <a:t>Forward Together in Hope </a:t>
            </a:r>
            <a:r>
              <a:rPr lang="en-GB" b="0" baseline="0" dirty="0" smtClean="0"/>
              <a:t>journey.</a:t>
            </a:r>
            <a:endParaRPr lang="en-GB" b="0" dirty="0"/>
          </a:p>
        </p:txBody>
      </p:sp>
      <p:sp>
        <p:nvSpPr>
          <p:cNvPr id="4" name="Slide Number Placeholder 3"/>
          <p:cNvSpPr>
            <a:spLocks noGrp="1"/>
          </p:cNvSpPr>
          <p:nvPr>
            <p:ph type="sldNum" sz="quarter" idx="10"/>
          </p:nvPr>
        </p:nvSpPr>
        <p:spPr/>
        <p:txBody>
          <a:bodyPr/>
          <a:lstStyle/>
          <a:p>
            <a:fld id="{634AF22F-8699-4E00-8657-3CA9961C67FD}" type="slidenum">
              <a:rPr lang="en-GB" smtClean="0"/>
              <a:t>16</a:t>
            </a:fld>
            <a:endParaRPr lang="en-GB"/>
          </a:p>
        </p:txBody>
      </p:sp>
    </p:spTree>
    <p:extLst>
      <p:ext uri="{BB962C8B-B14F-4D97-AF65-F5344CB8AC3E}">
        <p14:creationId xmlns:p14="http://schemas.microsoft.com/office/powerpoint/2010/main" val="1313124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4AF22F-8699-4E00-8657-3CA9961C67FD}" type="slidenum">
              <a:rPr lang="en-GB" smtClean="0"/>
              <a:t>17</a:t>
            </a:fld>
            <a:endParaRPr lang="en-GB"/>
          </a:p>
        </p:txBody>
      </p:sp>
    </p:spTree>
    <p:extLst>
      <p:ext uri="{BB962C8B-B14F-4D97-AF65-F5344CB8AC3E}">
        <p14:creationId xmlns:p14="http://schemas.microsoft.com/office/powerpoint/2010/main" val="418508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2</a:t>
            </a:fld>
            <a:endParaRPr lang="en-GB" dirty="0"/>
          </a:p>
        </p:txBody>
      </p:sp>
    </p:spTree>
    <p:extLst>
      <p:ext uri="{BB962C8B-B14F-4D97-AF65-F5344CB8AC3E}">
        <p14:creationId xmlns:p14="http://schemas.microsoft.com/office/powerpoint/2010/main" val="182962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The Forward Together in Hope Prayer</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3</a:t>
            </a:fld>
            <a:endParaRPr lang="en-GB" dirty="0"/>
          </a:p>
        </p:txBody>
      </p:sp>
    </p:spTree>
    <p:extLst>
      <p:ext uri="{BB962C8B-B14F-4D97-AF65-F5344CB8AC3E}">
        <p14:creationId xmlns:p14="http://schemas.microsoft.com/office/powerpoint/2010/main" val="235939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About Forward Together in Hope </a:t>
            </a:r>
          </a:p>
          <a:p>
            <a:endParaRPr lang="en-GB" dirty="0" smtClean="0"/>
          </a:p>
          <a:p>
            <a:r>
              <a:rPr lang="en-GB" dirty="0" smtClean="0"/>
              <a:t>The</a:t>
            </a:r>
            <a:r>
              <a:rPr lang="en-GB" baseline="0" dirty="0" smtClean="0"/>
              <a:t> quote here is an extract from the Foreword by Bishop </a:t>
            </a:r>
            <a:r>
              <a:rPr lang="en-US" dirty="0" err="1"/>
              <a:t>Séamus</a:t>
            </a:r>
            <a:r>
              <a:rPr lang="en-GB" baseline="0" dirty="0" smtClean="0"/>
              <a:t> at the front of the ‘Exploring the Way’ Booklet where he leads and endorses the </a:t>
            </a:r>
            <a:r>
              <a:rPr lang="en-GB" i="1" baseline="0" dirty="0" smtClean="0"/>
              <a:t>Forward Together in Hope </a:t>
            </a:r>
            <a:r>
              <a:rPr lang="en-GB" baseline="0" dirty="0" smtClean="0"/>
              <a:t>process.</a:t>
            </a:r>
          </a:p>
          <a:p>
            <a:endParaRPr lang="en-GB" baseline="0" dirty="0" smtClean="0"/>
          </a:p>
          <a:p>
            <a:r>
              <a:rPr lang="en-GB" baseline="0" dirty="0" smtClean="0"/>
              <a:t>He sets out the purpose of </a:t>
            </a:r>
            <a:r>
              <a:rPr lang="en-GB" i="1" baseline="0" dirty="0" smtClean="0"/>
              <a:t>Forward Together in Hope </a:t>
            </a:r>
            <a:r>
              <a:rPr lang="en-GB" baseline="0" dirty="0" smtClean="0"/>
              <a:t>as primarily helping us to discover how to become more committed disciples of Jesus. He also highlights the task of seeking to make best use of our resources to ensure that Catholic communities are sustainable and thrive into the future.</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4</a:t>
            </a:fld>
            <a:endParaRPr lang="en-GB"/>
          </a:p>
        </p:txBody>
      </p:sp>
    </p:spTree>
    <p:extLst>
      <p:ext uri="{BB962C8B-B14F-4D97-AF65-F5344CB8AC3E}">
        <p14:creationId xmlns:p14="http://schemas.microsoft.com/office/powerpoint/2010/main" val="318483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Some Principles</a:t>
            </a:r>
          </a:p>
          <a:p>
            <a:endParaRPr lang="en-GB" dirty="0" smtClean="0"/>
          </a:p>
          <a:p>
            <a:r>
              <a:rPr lang="en-GB" dirty="0" smtClean="0"/>
              <a:t>These principles are fairly self-explanatory</a:t>
            </a:r>
            <a:r>
              <a:rPr lang="en-GB" baseline="0" dirty="0" smtClean="0"/>
              <a:t> but they attempt to ‘set out the stall’ of how we wish to operate within </a:t>
            </a:r>
            <a:r>
              <a:rPr lang="en-GB" i="1" baseline="0" dirty="0" smtClean="0"/>
              <a:t>Forward Together in Hope</a:t>
            </a:r>
            <a:r>
              <a:rPr lang="en-GB" baseline="0" dirty="0" smtClean="0"/>
              <a:t>.</a:t>
            </a:r>
          </a:p>
          <a:p>
            <a:endParaRPr lang="en-GB" baseline="0" dirty="0" smtClean="0"/>
          </a:p>
          <a:p>
            <a:r>
              <a:rPr lang="en-GB" baseline="0" dirty="0" smtClean="0"/>
              <a:t>The message that we are trying to give is that while this process is far-reaching and might well be painful and difficult at times we want it to be as </a:t>
            </a:r>
            <a:r>
              <a:rPr lang="en-GB" i="1" baseline="0" dirty="0" smtClean="0"/>
              <a:t>open and transparent</a:t>
            </a:r>
            <a:r>
              <a:rPr lang="en-GB" baseline="0" dirty="0" smtClean="0"/>
              <a:t> as possible. We will aim to </a:t>
            </a:r>
            <a:r>
              <a:rPr lang="en-GB" i="1" baseline="0" dirty="0" smtClean="0"/>
              <a:t>communicate well </a:t>
            </a:r>
            <a:r>
              <a:rPr lang="en-GB" baseline="0" dirty="0" smtClean="0"/>
              <a:t>throughout the work and make clear the way decisions will be arrived at.</a:t>
            </a:r>
          </a:p>
          <a:p>
            <a:endParaRPr lang="en-GB" baseline="0" dirty="0" smtClean="0"/>
          </a:p>
          <a:p>
            <a:r>
              <a:rPr lang="en-GB" baseline="0" dirty="0" smtClean="0"/>
              <a:t>Part of the process of self-evaluation and reflection will help us identify what is working well and give us opportunities to </a:t>
            </a:r>
            <a:r>
              <a:rPr lang="en-GB" i="1" baseline="0" dirty="0" smtClean="0"/>
              <a:t>celebrate success </a:t>
            </a:r>
            <a:r>
              <a:rPr lang="en-GB" baseline="0" dirty="0" smtClean="0"/>
              <a:t>and </a:t>
            </a:r>
            <a:r>
              <a:rPr lang="en-GB" i="1" baseline="0" dirty="0" smtClean="0"/>
              <a:t>share good practice.</a:t>
            </a:r>
            <a:endParaRPr lang="en-GB" i="1" dirty="0"/>
          </a:p>
        </p:txBody>
      </p:sp>
      <p:sp>
        <p:nvSpPr>
          <p:cNvPr id="4" name="Slide Number Placeholder 3"/>
          <p:cNvSpPr>
            <a:spLocks noGrp="1"/>
          </p:cNvSpPr>
          <p:nvPr>
            <p:ph type="sldNum" sz="quarter" idx="10"/>
          </p:nvPr>
        </p:nvSpPr>
        <p:spPr/>
        <p:txBody>
          <a:bodyPr/>
          <a:lstStyle/>
          <a:p>
            <a:fld id="{634AF22F-8699-4E00-8657-3CA9961C67FD}" type="slidenum">
              <a:rPr lang="en-GB" smtClean="0"/>
              <a:t>5</a:t>
            </a:fld>
            <a:endParaRPr lang="en-GB"/>
          </a:p>
        </p:txBody>
      </p:sp>
    </p:spTree>
    <p:extLst>
      <p:ext uri="{BB962C8B-B14F-4D97-AF65-F5344CB8AC3E}">
        <p14:creationId xmlns:p14="http://schemas.microsoft.com/office/powerpoint/2010/main" val="146481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3 Stages of the Journey</a:t>
            </a:r>
          </a:p>
          <a:p>
            <a:endParaRPr lang="en-GB" b="1" dirty="0" smtClean="0"/>
          </a:p>
          <a:p>
            <a:pPr marL="171439" indent="-171439">
              <a:buFont typeface="Arial" panose="020B0604020202020204" pitchFamily="34" charset="0"/>
              <a:buChar char="•"/>
            </a:pPr>
            <a:r>
              <a:rPr lang="en-GB" dirty="0"/>
              <a:t>We have described the </a:t>
            </a:r>
            <a:r>
              <a:rPr lang="en-GB" i="1" dirty="0"/>
              <a:t>Forward Together in Hope</a:t>
            </a:r>
            <a:r>
              <a:rPr lang="en-GB" dirty="0"/>
              <a:t> process as three stages on a journey - Preparing the Way; Exploring the Way and Pointing the Way</a:t>
            </a:r>
          </a:p>
          <a:p>
            <a:endParaRPr lang="en-GB" dirty="0"/>
          </a:p>
          <a:p>
            <a:pPr marL="171439" indent="-171439">
              <a:buFont typeface="Arial" panose="020B0604020202020204" pitchFamily="34" charset="0"/>
              <a:buChar char="•"/>
            </a:pPr>
            <a:r>
              <a:rPr lang="en-GB" dirty="0"/>
              <a:t>The overall ‘map’ and timescales for the journey are shown in the diagram on the inside front cover of the ‘Preparing the Way’ Booklet.</a:t>
            </a:r>
          </a:p>
          <a:p>
            <a:endParaRPr lang="en-GB" dirty="0"/>
          </a:p>
          <a:p>
            <a:pPr marL="171439" indent="-171439">
              <a:buFont typeface="Arial" panose="020B0604020202020204" pitchFamily="34" charset="0"/>
              <a:buChar char="•"/>
            </a:pPr>
            <a:r>
              <a:rPr lang="en-GB" dirty="0"/>
              <a:t>Of course, a journey like this can never really end, but we hope that after 3 years we will have discovered some key indicators regarding the future of the Diocese and have started to put the new arrangements in place.</a:t>
            </a:r>
          </a:p>
          <a:p>
            <a:endParaRPr lang="en-GB" dirty="0"/>
          </a:p>
          <a:p>
            <a:pPr marL="171439" indent="-171439">
              <a:buFont typeface="Arial" panose="020B0604020202020204" pitchFamily="34" charset="0"/>
              <a:buChar char="•"/>
            </a:pPr>
            <a:r>
              <a:rPr lang="en-GB" dirty="0"/>
              <a:t>Over the next 3 slides some of the key elements of each of the stages of the journey are set out. Most of these are self-explanatory so only the key messages are highlighted here:</a:t>
            </a:r>
          </a:p>
          <a:p>
            <a:endParaRPr lang="en-GB" dirty="0"/>
          </a:p>
          <a:p>
            <a:r>
              <a:rPr lang="en-GB" i="1" dirty="0"/>
              <a:t>a) Preparing the Way</a:t>
            </a:r>
            <a:endParaRPr lang="en-GB" dirty="0"/>
          </a:p>
          <a:p>
            <a:r>
              <a:rPr lang="en-GB" dirty="0"/>
              <a:t>This </a:t>
            </a:r>
            <a:r>
              <a:rPr lang="en-GB" dirty="0" smtClean="0"/>
              <a:t>was </a:t>
            </a:r>
            <a:r>
              <a:rPr lang="en-GB" dirty="0"/>
              <a:t>very much a stage of everyone finding out about </a:t>
            </a:r>
            <a:r>
              <a:rPr lang="en-GB" i="1" dirty="0"/>
              <a:t>Forward Together in Hope </a:t>
            </a:r>
            <a:r>
              <a:rPr lang="en-GB" dirty="0"/>
              <a:t>and preparing for the journey ahead.</a:t>
            </a:r>
          </a:p>
          <a:p>
            <a:r>
              <a:rPr lang="en-GB" dirty="0"/>
              <a:t>The key aspect at parish level is to put in place a range of communication methods to get people geared up and involved.</a:t>
            </a:r>
          </a:p>
          <a:p>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6</a:t>
            </a:fld>
            <a:endParaRPr lang="en-GB"/>
          </a:p>
        </p:txBody>
      </p:sp>
    </p:spTree>
    <p:extLst>
      <p:ext uri="{BB962C8B-B14F-4D97-AF65-F5344CB8AC3E}">
        <p14:creationId xmlns:p14="http://schemas.microsoft.com/office/powerpoint/2010/main" val="47868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3 Stages of the Journey</a:t>
            </a:r>
          </a:p>
          <a:p>
            <a:endParaRPr lang="en-GB" dirty="0" smtClean="0"/>
          </a:p>
          <a:p>
            <a:r>
              <a:rPr lang="en-GB" i="1" dirty="0" smtClean="0"/>
              <a:t>b) Exploring the Way</a:t>
            </a:r>
          </a:p>
          <a:p>
            <a:endParaRPr lang="en-GB" dirty="0" smtClean="0"/>
          </a:p>
          <a:p>
            <a:pPr marL="171439" indent="-171439" defTabSz="914342">
              <a:buFont typeface="Arial" panose="020B0604020202020204" pitchFamily="34" charset="0"/>
              <a:buChar char="•"/>
              <a:defRPr/>
            </a:pPr>
            <a:r>
              <a:rPr lang="en-GB" dirty="0" smtClean="0"/>
              <a:t>The</a:t>
            </a:r>
            <a:r>
              <a:rPr lang="en-GB" baseline="0" dirty="0" smtClean="0"/>
              <a:t> work at parish level really starts in earnest in May 2015 – around Pentecost. </a:t>
            </a:r>
            <a:r>
              <a:rPr lang="en-GB" dirty="0"/>
              <a:t>Every worshipping community </a:t>
            </a:r>
            <a:r>
              <a:rPr lang="en-GB" dirty="0" smtClean="0"/>
              <a:t>has received a </a:t>
            </a:r>
            <a:r>
              <a:rPr lang="en-GB" dirty="0"/>
              <a:t>detailed self-evaluation questionnaire to be completed </a:t>
            </a:r>
            <a:r>
              <a:rPr lang="en-GB" dirty="0" smtClean="0"/>
              <a:t>by</a:t>
            </a:r>
            <a:r>
              <a:rPr lang="en-GB" baseline="0" dirty="0" smtClean="0"/>
              <a:t> the beginning of Advent</a:t>
            </a:r>
            <a:r>
              <a:rPr lang="en-GB" dirty="0" smtClean="0"/>
              <a:t>.</a:t>
            </a:r>
            <a:endParaRPr lang="en-GB" dirty="0"/>
          </a:p>
          <a:p>
            <a:pPr marL="171439" indent="-171439" defTabSz="914342">
              <a:buFont typeface="Arial" panose="020B0604020202020204" pitchFamily="34" charset="0"/>
              <a:buChar char="•"/>
              <a:defRPr/>
            </a:pPr>
            <a:endParaRPr lang="en-GB" dirty="0"/>
          </a:p>
          <a:p>
            <a:pPr marL="171439" indent="-171439" defTabSz="914342">
              <a:buFont typeface="Arial" panose="020B0604020202020204" pitchFamily="34" charset="0"/>
              <a:buChar char="•"/>
              <a:defRPr/>
            </a:pPr>
            <a:r>
              <a:rPr lang="en-GB" dirty="0"/>
              <a:t>They </a:t>
            </a:r>
            <a:r>
              <a:rPr lang="en-GB" dirty="0" smtClean="0"/>
              <a:t>have </a:t>
            </a:r>
            <a:r>
              <a:rPr lang="en-GB" dirty="0"/>
              <a:t>also </a:t>
            </a:r>
            <a:r>
              <a:rPr lang="en-GB" dirty="0" smtClean="0"/>
              <a:t>received </a:t>
            </a:r>
            <a:r>
              <a:rPr lang="en-GB" dirty="0"/>
              <a:t>a pack of data with details about their community extracted from information held centrally by the Diocese.</a:t>
            </a:r>
          </a:p>
          <a:p>
            <a:pPr marL="171439" indent="-171439" defTabSz="914342">
              <a:buFont typeface="Arial" panose="020B0604020202020204" pitchFamily="34" charset="0"/>
              <a:buChar char="•"/>
              <a:defRPr/>
            </a:pPr>
            <a:endParaRPr lang="en-GB" dirty="0"/>
          </a:p>
          <a:p>
            <a:pPr marL="171439" indent="-171439" defTabSz="914342">
              <a:buFont typeface="Arial" panose="020B0604020202020204" pitchFamily="34" charset="0"/>
              <a:buChar char="•"/>
              <a:defRPr/>
            </a:pPr>
            <a:r>
              <a:rPr lang="en-GB" dirty="0"/>
              <a:t>Between Pentecost and Advent, each worshipping community will look in detail at how best it can flourish into the future. The invitation to every community is to be both painstaking and honest in its approach to a self-evaluation questionnaire.</a:t>
            </a:r>
          </a:p>
          <a:p>
            <a:pPr defTabSz="914342">
              <a:defRPr/>
            </a:pPr>
            <a:endParaRPr lang="en-GB" dirty="0"/>
          </a:p>
          <a:p>
            <a:endParaRPr lang="en-GB" dirty="0"/>
          </a:p>
        </p:txBody>
      </p:sp>
      <p:sp>
        <p:nvSpPr>
          <p:cNvPr id="4" name="Slide Number Placeholder 3"/>
          <p:cNvSpPr>
            <a:spLocks noGrp="1"/>
          </p:cNvSpPr>
          <p:nvPr>
            <p:ph type="sldNum" sz="quarter" idx="10"/>
          </p:nvPr>
        </p:nvSpPr>
        <p:spPr/>
        <p:txBody>
          <a:bodyPr/>
          <a:lstStyle/>
          <a:p>
            <a:fld id="{634AF22F-8699-4E00-8657-3CA9961C67FD}" type="slidenum">
              <a:rPr lang="en-GB" smtClean="0"/>
              <a:t>7</a:t>
            </a:fld>
            <a:endParaRPr lang="en-GB"/>
          </a:p>
        </p:txBody>
      </p:sp>
    </p:spTree>
    <p:extLst>
      <p:ext uri="{BB962C8B-B14F-4D97-AF65-F5344CB8AC3E}">
        <p14:creationId xmlns:p14="http://schemas.microsoft.com/office/powerpoint/2010/main" val="100716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2">
              <a:defRPr/>
            </a:pPr>
            <a:r>
              <a:rPr lang="en-GB" b="1" dirty="0" smtClean="0"/>
              <a:t>The 3 Stages of the Journey</a:t>
            </a:r>
          </a:p>
          <a:p>
            <a:endParaRPr lang="en-GB" dirty="0" smtClean="0"/>
          </a:p>
          <a:p>
            <a:r>
              <a:rPr lang="en-GB" i="1" dirty="0" smtClean="0"/>
              <a:t>c) Pointing the Way</a:t>
            </a:r>
          </a:p>
          <a:p>
            <a:endParaRPr lang="en-GB" dirty="0" smtClean="0"/>
          </a:p>
          <a:p>
            <a:r>
              <a:rPr lang="en-GB" dirty="0" smtClean="0"/>
              <a:t>One of the key aspects of the </a:t>
            </a:r>
            <a:r>
              <a:rPr lang="en-GB" i="1" dirty="0" smtClean="0"/>
              <a:t>Forward Together in Hope </a:t>
            </a:r>
            <a:r>
              <a:rPr lang="en-GB" dirty="0" smtClean="0"/>
              <a:t>process is that of openness and transparency.</a:t>
            </a:r>
            <a:r>
              <a:rPr lang="en-GB" baseline="0" dirty="0" smtClean="0"/>
              <a:t> To help ensure that this is the case it is proposed that once all information is collected </a:t>
            </a:r>
            <a:r>
              <a:rPr lang="en-GB" dirty="0"/>
              <a:t>the results will be looked at carefully by a wide-ranging group of priests and people so that their views and perspectives can help finalise the indications, pointers and recommendations for the Bishop.</a:t>
            </a:r>
          </a:p>
          <a:p>
            <a:endParaRPr lang="en-GB" dirty="0"/>
          </a:p>
          <a:p>
            <a:r>
              <a:rPr lang="en-GB" dirty="0"/>
              <a:t>The diagram and narrative on Page 18 of the </a:t>
            </a:r>
            <a:r>
              <a:rPr lang="en-GB" dirty="0" smtClean="0"/>
              <a:t>original ‘Preparing </a:t>
            </a:r>
            <a:r>
              <a:rPr lang="en-GB" dirty="0"/>
              <a:t>the Way’ document set out more details.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34AF22F-8699-4E00-8657-3CA9961C67FD}" type="slidenum">
              <a:rPr lang="en-GB" smtClean="0"/>
              <a:t>8</a:t>
            </a:fld>
            <a:endParaRPr lang="en-GB"/>
          </a:p>
        </p:txBody>
      </p:sp>
    </p:spTree>
    <p:extLst>
      <p:ext uri="{BB962C8B-B14F-4D97-AF65-F5344CB8AC3E}">
        <p14:creationId xmlns:p14="http://schemas.microsoft.com/office/powerpoint/2010/main" val="264329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Questionnaire Headings</a:t>
            </a:r>
          </a:p>
          <a:p>
            <a:endParaRPr lang="en-GB" b="0" dirty="0" smtClean="0"/>
          </a:p>
          <a:p>
            <a:r>
              <a:rPr lang="en-GB" b="0" dirty="0" smtClean="0"/>
              <a:t>The</a:t>
            </a:r>
            <a:r>
              <a:rPr lang="en-GB" b="0" baseline="0" dirty="0" smtClean="0"/>
              <a:t> sections of the self-evaluation questionnaire has the key headings shown in this slide. They are presented here randomly – and around the tree – so as not to suggest that any one area is more important than another.</a:t>
            </a:r>
          </a:p>
          <a:p>
            <a:endParaRPr lang="en-GB" b="0" baseline="0" dirty="0" smtClean="0"/>
          </a:p>
          <a:p>
            <a:r>
              <a:rPr lang="en-GB" b="0" baseline="0" dirty="0" smtClean="0"/>
              <a:t>On pages 14-17 of the original ‘Preparing the Way’ document there is more detailed information about each area. </a:t>
            </a:r>
          </a:p>
          <a:p>
            <a:endParaRPr lang="en-GB" b="0" baseline="0" dirty="0" smtClean="0"/>
          </a:p>
        </p:txBody>
      </p:sp>
      <p:sp>
        <p:nvSpPr>
          <p:cNvPr id="4" name="Slide Number Placeholder 3"/>
          <p:cNvSpPr>
            <a:spLocks noGrp="1"/>
          </p:cNvSpPr>
          <p:nvPr>
            <p:ph type="sldNum" sz="quarter" idx="10"/>
          </p:nvPr>
        </p:nvSpPr>
        <p:spPr/>
        <p:txBody>
          <a:bodyPr/>
          <a:lstStyle/>
          <a:p>
            <a:fld id="{634AF22F-8699-4E00-8657-3CA9961C67FD}" type="slidenum">
              <a:rPr lang="en-GB" smtClean="0"/>
              <a:t>9</a:t>
            </a:fld>
            <a:endParaRPr lang="en-GB"/>
          </a:p>
        </p:txBody>
      </p:sp>
    </p:spTree>
    <p:extLst>
      <p:ext uri="{BB962C8B-B14F-4D97-AF65-F5344CB8AC3E}">
        <p14:creationId xmlns:p14="http://schemas.microsoft.com/office/powerpoint/2010/main" val="220524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13/05/2015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24627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13/05/2015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95417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13/05/2015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07693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D94DE6-7EA3-42AF-B1A2-1A1F6A3ED71E}" type="datetimeFigureOut">
              <a:rPr lang="en-GB" smtClean="0"/>
              <a:t>13/05/2015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51114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94DE6-7EA3-42AF-B1A2-1A1F6A3ED71E}" type="datetimeFigureOut">
              <a:rPr lang="en-GB" smtClean="0"/>
              <a:t>13/05/2015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75552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D94DE6-7EA3-42AF-B1A2-1A1F6A3ED71E}" type="datetimeFigureOut">
              <a:rPr lang="en-GB" smtClean="0"/>
              <a:t>13/05/2015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07678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D94DE6-7EA3-42AF-B1A2-1A1F6A3ED71E}" type="datetimeFigureOut">
              <a:rPr lang="en-GB" smtClean="0"/>
              <a:t>13/05/2015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20686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D94DE6-7EA3-42AF-B1A2-1A1F6A3ED71E}" type="datetimeFigureOut">
              <a:rPr lang="en-GB" smtClean="0"/>
              <a:t>13/05/2015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86239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94DE6-7EA3-42AF-B1A2-1A1F6A3ED71E}" type="datetimeFigureOut">
              <a:rPr lang="en-GB" smtClean="0"/>
              <a:t>13/05/2015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398527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94DE6-7EA3-42AF-B1A2-1A1F6A3ED71E}" type="datetimeFigureOut">
              <a:rPr lang="en-GB" smtClean="0"/>
              <a:t>13/05/2015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242677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94DE6-7EA3-42AF-B1A2-1A1F6A3ED71E}" type="datetimeFigureOut">
              <a:rPr lang="en-GB" smtClean="0"/>
              <a:t>13/05/2015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74DEBD-A6ED-4694-A60A-45FEA865D6ED}" type="slidenum">
              <a:rPr lang="en-GB" smtClean="0"/>
              <a:t>‹#›</a:t>
            </a:fld>
            <a:endParaRPr lang="en-GB" dirty="0"/>
          </a:p>
        </p:txBody>
      </p:sp>
    </p:spTree>
    <p:extLst>
      <p:ext uri="{BB962C8B-B14F-4D97-AF65-F5344CB8AC3E}">
        <p14:creationId xmlns:p14="http://schemas.microsoft.com/office/powerpoint/2010/main" val="425499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94DE6-7EA3-42AF-B1A2-1A1F6A3ED71E}" type="datetimeFigureOut">
              <a:rPr lang="en-GB" smtClean="0"/>
              <a:t>13/05/2015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DEBD-A6ED-4694-A60A-45FEA865D6ED}" type="slidenum">
              <a:rPr lang="en-GB" smtClean="0"/>
              <a:t>‹#›</a:t>
            </a:fld>
            <a:endParaRPr lang="en-GB" dirty="0"/>
          </a:p>
        </p:txBody>
      </p:sp>
    </p:spTree>
    <p:extLst>
      <p:ext uri="{BB962C8B-B14F-4D97-AF65-F5344CB8AC3E}">
        <p14:creationId xmlns:p14="http://schemas.microsoft.com/office/powerpoint/2010/main" val="251562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hyperlink" Target="http://www.hope.rcdhn.org.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hope@diocesehn.org.uk" TargetMode="External"/><Relationship Id="rId5" Type="http://schemas.openxmlformats.org/officeDocument/2006/relationships/hyperlink" Target="http://www.hope.rcdhn.org.uk/"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07" y="1340768"/>
            <a:ext cx="7959049" cy="2724444"/>
          </a:xfrm>
          <a:prstGeom prst="rect">
            <a:avLst/>
          </a:prstGeom>
        </p:spPr>
      </p:pic>
    </p:spTree>
    <p:extLst>
      <p:ext uri="{BB962C8B-B14F-4D97-AF65-F5344CB8AC3E}">
        <p14:creationId xmlns:p14="http://schemas.microsoft.com/office/powerpoint/2010/main" val="2998940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960" y="1197042"/>
            <a:ext cx="2624391" cy="3478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686" y="525297"/>
            <a:ext cx="8222588" cy="646331"/>
          </a:xfrm>
          <a:prstGeom prst="rect">
            <a:avLst/>
          </a:prstGeom>
        </p:spPr>
        <p:txBody>
          <a:bodyPr wrap="square">
            <a:spAutoFit/>
          </a:bodyPr>
          <a:lstStyle/>
          <a:p>
            <a:pPr lvl="0">
              <a:spcBef>
                <a:spcPct val="20000"/>
              </a:spcBef>
            </a:pPr>
            <a:r>
              <a:rPr lang="en-GB" sz="3600" b="1" dirty="0" smtClean="0">
                <a:solidFill>
                  <a:srgbClr val="A927A8"/>
                </a:solidFill>
              </a:rPr>
              <a:t>Exploring the Way – Parish Questionnaire</a:t>
            </a:r>
            <a:endParaRPr lang="en-GB" sz="3600" b="1" dirty="0">
              <a:solidFill>
                <a:srgbClr val="A927A8"/>
              </a:solidFill>
            </a:endParaRPr>
          </a:p>
        </p:txBody>
      </p:sp>
      <p:sp>
        <p:nvSpPr>
          <p:cNvPr id="6" name="TextBox 5"/>
          <p:cNvSpPr txBox="1"/>
          <p:nvPr/>
        </p:nvSpPr>
        <p:spPr>
          <a:xfrm>
            <a:off x="399243" y="1412776"/>
            <a:ext cx="8219031" cy="6524863"/>
          </a:xfrm>
          <a:prstGeom prst="rect">
            <a:avLst/>
          </a:prstGeom>
          <a:noFill/>
        </p:spPr>
        <p:txBody>
          <a:bodyPr wrap="square" rtlCol="0">
            <a:spAutoFit/>
          </a:bodyPr>
          <a:lstStyle/>
          <a:p>
            <a:r>
              <a:rPr lang="en-GB" sz="2800" b="1" dirty="0" smtClean="0"/>
              <a:t>Part A</a:t>
            </a:r>
          </a:p>
          <a:p>
            <a:pPr marL="457200" indent="-457200">
              <a:buBlip>
                <a:blip r:embed="rId5"/>
              </a:buBlip>
            </a:pPr>
            <a:r>
              <a:rPr lang="en-GB" sz="2800" dirty="0" smtClean="0"/>
              <a:t>Detailed questions - 10 key headings</a:t>
            </a:r>
          </a:p>
          <a:p>
            <a:pPr marL="457200" indent="-457200">
              <a:buBlip>
                <a:blip r:embed="rId5"/>
              </a:buBlip>
            </a:pPr>
            <a:r>
              <a:rPr lang="en-GB" sz="2800" dirty="0" smtClean="0"/>
              <a:t>Supported by Data Pack</a:t>
            </a:r>
          </a:p>
          <a:p>
            <a:endParaRPr lang="en-GB" sz="1400" dirty="0" smtClean="0"/>
          </a:p>
          <a:p>
            <a:r>
              <a:rPr lang="en-GB" sz="2800" b="1" dirty="0"/>
              <a:t>Part </a:t>
            </a:r>
            <a:r>
              <a:rPr lang="en-GB" sz="2800" b="1" dirty="0" smtClean="0"/>
              <a:t>B</a:t>
            </a:r>
          </a:p>
          <a:p>
            <a:pPr marL="457200" indent="-457200">
              <a:buBlip>
                <a:blip r:embed="rId5"/>
              </a:buBlip>
            </a:pPr>
            <a:r>
              <a:rPr lang="en-GB" sz="2800" dirty="0" smtClean="0"/>
              <a:t>Reflective questions - same 10 headings</a:t>
            </a:r>
            <a:endParaRPr lang="en-GB" sz="2800" dirty="0"/>
          </a:p>
          <a:p>
            <a:pPr marL="457200" indent="-457200">
              <a:buBlip>
                <a:blip r:embed="rId5"/>
              </a:buBlip>
            </a:pPr>
            <a:r>
              <a:rPr lang="en-GB" sz="2800" dirty="0" smtClean="0"/>
              <a:t>What else? </a:t>
            </a:r>
          </a:p>
          <a:p>
            <a:pPr marL="457200" indent="-457200">
              <a:buBlip>
                <a:blip r:embed="rId5"/>
              </a:buBlip>
            </a:pPr>
            <a:r>
              <a:rPr lang="en-GB" sz="2800" dirty="0" smtClean="0"/>
              <a:t>Good Practice</a:t>
            </a:r>
          </a:p>
          <a:p>
            <a:endParaRPr lang="en-GB" sz="1400" dirty="0" smtClean="0"/>
          </a:p>
          <a:p>
            <a:r>
              <a:rPr lang="en-GB" sz="2800" b="1" dirty="0"/>
              <a:t>Part </a:t>
            </a:r>
            <a:r>
              <a:rPr lang="en-GB" sz="2800" b="1" dirty="0" smtClean="0"/>
              <a:t>C</a:t>
            </a:r>
          </a:p>
          <a:p>
            <a:pPr marL="457200" indent="-457200">
              <a:buBlip>
                <a:blip r:embed="rId5"/>
              </a:buBlip>
            </a:pPr>
            <a:r>
              <a:rPr lang="en-GB" sz="2800" dirty="0" smtClean="0"/>
              <a:t>Initial thoughts and ideas about the future</a:t>
            </a:r>
          </a:p>
          <a:p>
            <a:pPr lvl="0"/>
            <a:endParaRPr lang="en-GB" sz="2800" dirty="0" smtClean="0"/>
          </a:p>
          <a:p>
            <a:endParaRPr lang="en-GB" sz="3200" b="1" dirty="0" smtClean="0"/>
          </a:p>
          <a:p>
            <a:endParaRPr lang="en-GB" sz="3200" dirty="0" smtClean="0"/>
          </a:p>
          <a:p>
            <a:pPr lvl="1"/>
            <a:endParaRPr lang="en-GB" sz="3200" i="1" dirty="0" smtClean="0"/>
          </a:p>
        </p:txBody>
      </p:sp>
    </p:spTree>
    <p:extLst>
      <p:ext uri="{BB962C8B-B14F-4D97-AF65-F5344CB8AC3E}">
        <p14:creationId xmlns:p14="http://schemas.microsoft.com/office/powerpoint/2010/main" val="3216073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686" y="525297"/>
            <a:ext cx="8222588" cy="646331"/>
          </a:xfrm>
          <a:prstGeom prst="rect">
            <a:avLst/>
          </a:prstGeom>
        </p:spPr>
        <p:txBody>
          <a:bodyPr wrap="square">
            <a:spAutoFit/>
          </a:bodyPr>
          <a:lstStyle/>
          <a:p>
            <a:pPr lvl="0">
              <a:spcBef>
                <a:spcPct val="20000"/>
              </a:spcBef>
            </a:pPr>
            <a:r>
              <a:rPr lang="en-GB" sz="3600" b="1" dirty="0" smtClean="0">
                <a:solidFill>
                  <a:srgbClr val="A927A8"/>
                </a:solidFill>
              </a:rPr>
              <a:t>Exploring the Way – Data Pack</a:t>
            </a:r>
            <a:endParaRPr lang="en-GB" sz="3600" b="1" dirty="0">
              <a:solidFill>
                <a:srgbClr val="A927A8"/>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65374">
            <a:off x="6852250" y="1621087"/>
            <a:ext cx="2237068" cy="3133115"/>
          </a:xfrm>
          <a:prstGeom prst="rect">
            <a:avLst/>
          </a:prstGeom>
          <a:ln>
            <a:solidFill>
              <a:schemeClr val="accent1">
                <a:alpha val="70000"/>
              </a:schemeClr>
            </a:solidFill>
          </a:ln>
        </p:spPr>
      </p:pic>
      <p:sp>
        <p:nvSpPr>
          <p:cNvPr id="6" name="TextBox 5"/>
          <p:cNvSpPr txBox="1"/>
          <p:nvPr/>
        </p:nvSpPr>
        <p:spPr>
          <a:xfrm>
            <a:off x="374446" y="1409310"/>
            <a:ext cx="8219031" cy="5386090"/>
          </a:xfrm>
          <a:prstGeom prst="rect">
            <a:avLst/>
          </a:prstGeom>
          <a:noFill/>
        </p:spPr>
        <p:txBody>
          <a:bodyPr wrap="square" rtlCol="0">
            <a:spAutoFit/>
          </a:bodyPr>
          <a:lstStyle/>
          <a:p>
            <a:endParaRPr lang="en-GB" sz="2800" dirty="0" smtClean="0"/>
          </a:p>
          <a:p>
            <a:pPr marL="457200" indent="-457200">
              <a:buBlip>
                <a:blip r:embed="rId5"/>
              </a:buBlip>
            </a:pPr>
            <a:r>
              <a:rPr lang="en-GB" sz="2800" dirty="0" smtClean="0"/>
              <a:t>Follows same headings as questionnaire</a:t>
            </a:r>
          </a:p>
          <a:p>
            <a:pPr marL="457200" indent="-457200">
              <a:buBlip>
                <a:blip r:embed="rId5"/>
              </a:buBlip>
            </a:pPr>
            <a:r>
              <a:rPr lang="en-GB" sz="2800" dirty="0" smtClean="0"/>
              <a:t>Unique to each parish</a:t>
            </a:r>
          </a:p>
          <a:p>
            <a:pPr marL="457200" indent="-457200">
              <a:buBlip>
                <a:blip r:embed="rId5"/>
              </a:buBlip>
            </a:pPr>
            <a:r>
              <a:rPr lang="en-GB" sz="2800" dirty="0" smtClean="0"/>
              <a:t>Summary information about the parish                 held by the Diocese</a:t>
            </a:r>
          </a:p>
          <a:p>
            <a:pPr marL="457200" indent="-457200">
              <a:buBlip>
                <a:blip r:embed="rId5"/>
              </a:buBlip>
            </a:pPr>
            <a:r>
              <a:rPr lang="en-GB" sz="2800" dirty="0" smtClean="0"/>
              <a:t>Intended to support exploration and            consultation process in communities</a:t>
            </a:r>
          </a:p>
          <a:p>
            <a:pPr marL="457200" indent="-457200">
              <a:buBlip>
                <a:blip r:embed="rId5"/>
              </a:buBlip>
            </a:pPr>
            <a:r>
              <a:rPr lang="en-GB" sz="2800" dirty="0" smtClean="0"/>
              <a:t>Openness and transparency </a:t>
            </a:r>
          </a:p>
          <a:p>
            <a:endParaRPr lang="en-GB" sz="2800" dirty="0" smtClean="0"/>
          </a:p>
          <a:p>
            <a:endParaRPr lang="en-GB" sz="2800" dirty="0" smtClean="0"/>
          </a:p>
          <a:p>
            <a:endParaRPr lang="en-GB" sz="3200" dirty="0" smtClean="0"/>
          </a:p>
          <a:p>
            <a:pPr lvl="1"/>
            <a:endParaRPr lang="en-GB" sz="3200" i="1" dirty="0" smtClean="0"/>
          </a:p>
        </p:txBody>
      </p:sp>
      <p:sp>
        <p:nvSpPr>
          <p:cNvPr id="3" name="Rectangle 2"/>
          <p:cNvSpPr/>
          <p:nvPr/>
        </p:nvSpPr>
        <p:spPr>
          <a:xfrm>
            <a:off x="395687" y="1397452"/>
            <a:ext cx="1768156" cy="523220"/>
          </a:xfrm>
          <a:prstGeom prst="rect">
            <a:avLst/>
          </a:prstGeom>
        </p:spPr>
        <p:txBody>
          <a:bodyPr wrap="square">
            <a:spAutoFit/>
          </a:bodyPr>
          <a:lstStyle/>
          <a:p>
            <a:pPr lvl="0"/>
            <a:r>
              <a:rPr lang="en-GB" sz="2800" b="1" dirty="0" smtClean="0">
                <a:solidFill>
                  <a:prstClr val="black"/>
                </a:solidFill>
              </a:rPr>
              <a:t>Data Pack</a:t>
            </a:r>
            <a:endParaRPr lang="en-GB" sz="2800" b="1" dirty="0">
              <a:solidFill>
                <a:prstClr val="black"/>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3955" y="212785"/>
            <a:ext cx="1745400" cy="171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893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852" y="1700808"/>
            <a:ext cx="8229600" cy="4781128"/>
          </a:xfrm>
        </p:spPr>
        <p:txBody>
          <a:bodyPr>
            <a:normAutofit/>
          </a:bodyPr>
          <a:lstStyle/>
          <a:p>
            <a:pPr marL="0" indent="0">
              <a:buNone/>
            </a:pPr>
            <a:r>
              <a:rPr lang="en-GB" dirty="0"/>
              <a:t>M</a:t>
            </a:r>
            <a:r>
              <a:rPr lang="en-GB" dirty="0" smtClean="0"/>
              <a:t>ain </a:t>
            </a:r>
            <a:r>
              <a:rPr lang="en-GB" dirty="0"/>
              <a:t>tasks for each community will be:</a:t>
            </a:r>
          </a:p>
          <a:p>
            <a:pPr>
              <a:buBlip>
                <a:blip r:embed="rId3"/>
              </a:buBlip>
            </a:pPr>
            <a:r>
              <a:rPr lang="en-GB" dirty="0" smtClean="0"/>
              <a:t>Gathering </a:t>
            </a:r>
            <a:r>
              <a:rPr lang="en-GB" dirty="0"/>
              <a:t>and exploring </a:t>
            </a:r>
            <a:r>
              <a:rPr lang="en-GB" dirty="0" smtClean="0"/>
              <a:t>data </a:t>
            </a:r>
            <a:r>
              <a:rPr lang="en-GB" dirty="0"/>
              <a:t>and information to inform Part A </a:t>
            </a:r>
            <a:endParaRPr lang="en-GB" dirty="0" smtClean="0"/>
          </a:p>
          <a:p>
            <a:pPr>
              <a:buBlip>
                <a:blip r:embed="rId3"/>
              </a:buBlip>
            </a:pPr>
            <a:r>
              <a:rPr lang="en-GB" dirty="0" smtClean="0"/>
              <a:t>Involving everyone in considering the </a:t>
            </a:r>
            <a:r>
              <a:rPr lang="en-GB" dirty="0"/>
              <a:t>Reflective Questions that feature in Part </a:t>
            </a:r>
            <a:r>
              <a:rPr lang="en-GB" dirty="0" smtClean="0"/>
              <a:t>B</a:t>
            </a:r>
          </a:p>
          <a:p>
            <a:pPr>
              <a:buBlip>
                <a:blip r:embed="rId3"/>
              </a:buBlip>
            </a:pPr>
            <a:r>
              <a:rPr lang="en-GB" dirty="0" smtClean="0"/>
              <a:t>Collecting and summarising initial </a:t>
            </a:r>
            <a:r>
              <a:rPr lang="en-GB" dirty="0"/>
              <a:t>thoughts and ideas that the community has about its future direction for Part </a:t>
            </a:r>
            <a:r>
              <a:rPr lang="en-GB" dirty="0" smtClean="0"/>
              <a:t>C</a:t>
            </a:r>
            <a:endParaRPr lang="en-GB" dirty="0"/>
          </a:p>
          <a:p>
            <a:pPr lvl="0"/>
            <a:endParaRPr lang="en-GB"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A927A8"/>
                </a:solidFill>
              </a:rPr>
              <a:t>From Pentecost to Advent</a:t>
            </a:r>
            <a:endParaRPr lang="en-GB" sz="3600" b="1" dirty="0">
              <a:solidFill>
                <a:srgbClr val="A927A8"/>
              </a:solidFill>
            </a:endParaRPr>
          </a:p>
        </p:txBody>
      </p:sp>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6054765" y="206629"/>
            <a:ext cx="1066918" cy="1283665"/>
          </a:xfrm>
          <a:prstGeom prst="rect">
            <a:avLst/>
          </a:prstGeom>
        </p:spPr>
      </p:pic>
    </p:spTree>
    <p:extLst>
      <p:ext uri="{BB962C8B-B14F-4D97-AF65-F5344CB8AC3E}">
        <p14:creationId xmlns:p14="http://schemas.microsoft.com/office/powerpoint/2010/main" val="266471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FTIH Shared Resources\images\flourish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69122"/>
            <a:ext cx="9144000" cy="308887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1268760"/>
            <a:ext cx="8391096" cy="5256584"/>
          </a:xfrm>
        </p:spPr>
        <p:txBody>
          <a:bodyPr>
            <a:normAutofit/>
          </a:bodyPr>
          <a:lstStyle/>
          <a:p>
            <a:pPr lvl="0">
              <a:buBlip>
                <a:blip r:embed="rId4"/>
              </a:buBlip>
            </a:pPr>
            <a:r>
              <a:rPr lang="en-GB" sz="2400" dirty="0" smtClean="0"/>
              <a:t>Inform </a:t>
            </a:r>
            <a:r>
              <a:rPr lang="en-GB" sz="2400" dirty="0"/>
              <a:t>everyone about what will be happening </a:t>
            </a:r>
            <a:r>
              <a:rPr lang="en-GB" sz="2400" dirty="0" smtClean="0"/>
              <a:t>using the </a:t>
            </a:r>
            <a:r>
              <a:rPr lang="en-GB" sz="2400" i="1" dirty="0" smtClean="0"/>
              <a:t>Exploring </a:t>
            </a:r>
            <a:r>
              <a:rPr lang="en-GB" sz="2400" i="1" dirty="0"/>
              <a:t>the Way</a:t>
            </a:r>
            <a:r>
              <a:rPr lang="en-GB" sz="2400" dirty="0"/>
              <a:t> information </a:t>
            </a:r>
            <a:r>
              <a:rPr lang="en-GB" sz="2400" dirty="0" smtClean="0"/>
              <a:t>sheet</a:t>
            </a:r>
          </a:p>
          <a:p>
            <a:pPr lvl="0">
              <a:buBlip>
                <a:blip r:embed="rId4"/>
              </a:buBlip>
            </a:pPr>
            <a:r>
              <a:rPr lang="en-GB" sz="2400" dirty="0" smtClean="0"/>
              <a:t>Establish </a:t>
            </a:r>
            <a:r>
              <a:rPr lang="en-GB" sz="2400" dirty="0"/>
              <a:t>a small group to look at the </a:t>
            </a:r>
            <a:r>
              <a:rPr lang="en-GB" sz="2400" dirty="0" smtClean="0"/>
              <a:t>data </a:t>
            </a:r>
            <a:r>
              <a:rPr lang="en-GB" sz="2400" dirty="0"/>
              <a:t>and other parish information </a:t>
            </a:r>
            <a:r>
              <a:rPr lang="en-GB" sz="2400" dirty="0" smtClean="0"/>
              <a:t>and draft </a:t>
            </a:r>
            <a:r>
              <a:rPr lang="en-GB" sz="2400" dirty="0"/>
              <a:t>the </a:t>
            </a:r>
            <a:r>
              <a:rPr lang="en-GB" sz="2400" dirty="0" smtClean="0"/>
              <a:t>responses for Part A</a:t>
            </a:r>
          </a:p>
          <a:p>
            <a:pPr lvl="0">
              <a:buBlip>
                <a:blip r:embed="rId4"/>
              </a:buBlip>
            </a:pPr>
            <a:r>
              <a:rPr lang="en-GB" sz="2400" dirty="0" smtClean="0"/>
              <a:t>Develop </a:t>
            </a:r>
            <a:r>
              <a:rPr lang="en-GB" sz="2400" dirty="0"/>
              <a:t>a summary picture of the </a:t>
            </a:r>
            <a:r>
              <a:rPr lang="en-GB" sz="2400" dirty="0" smtClean="0"/>
              <a:t>data for everyone</a:t>
            </a:r>
          </a:p>
          <a:p>
            <a:pPr lvl="0">
              <a:buBlip>
                <a:blip r:embed="rId4"/>
              </a:buBlip>
            </a:pPr>
            <a:r>
              <a:rPr lang="en-GB" sz="2400" dirty="0" smtClean="0"/>
              <a:t>Run open meetings to:</a:t>
            </a:r>
          </a:p>
          <a:p>
            <a:pPr lvl="1">
              <a:buBlip>
                <a:blip r:embed="rId4"/>
              </a:buBlip>
            </a:pPr>
            <a:r>
              <a:rPr lang="en-GB" sz="2200" dirty="0" smtClean="0"/>
              <a:t>Present the data</a:t>
            </a:r>
          </a:p>
          <a:p>
            <a:pPr lvl="1">
              <a:buBlip>
                <a:blip r:embed="rId4"/>
              </a:buBlip>
            </a:pPr>
            <a:r>
              <a:rPr lang="en-GB" sz="2200" dirty="0"/>
              <a:t>D</a:t>
            </a:r>
            <a:r>
              <a:rPr lang="en-GB" sz="2200" dirty="0" smtClean="0"/>
              <a:t>iscuss Reflective Questions </a:t>
            </a:r>
            <a:r>
              <a:rPr lang="en-GB" sz="2200" dirty="0"/>
              <a:t>in Part </a:t>
            </a:r>
            <a:r>
              <a:rPr lang="en-GB" sz="2200" dirty="0" smtClean="0"/>
              <a:t>B</a:t>
            </a:r>
          </a:p>
          <a:p>
            <a:pPr>
              <a:buBlip>
                <a:blip r:embed="rId4"/>
              </a:buBlip>
            </a:pPr>
            <a:r>
              <a:rPr lang="en-GB" sz="2400" dirty="0" smtClean="0"/>
              <a:t>Produce a statement about initial ideas                                             for the future in </a:t>
            </a:r>
            <a:r>
              <a:rPr lang="en-GB" sz="2400" dirty="0"/>
              <a:t>Part C of the questionnaire</a:t>
            </a:r>
          </a:p>
          <a:p>
            <a:pPr marL="0" lvl="0" indent="0">
              <a:buNone/>
            </a:pPr>
            <a:endParaRPr lang="en-GB" sz="2600" dirty="0"/>
          </a:p>
          <a:p>
            <a:pPr marL="0" lvl="0" indent="0">
              <a:buNone/>
            </a:pPr>
            <a:endParaRPr lang="en-GB" sz="26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94447"/>
            <a:ext cx="2270416" cy="777181"/>
          </a:xfrm>
          <a:prstGeom prst="rect">
            <a:avLst/>
          </a:prstGeom>
        </p:spPr>
      </p:pic>
      <p:sp>
        <p:nvSpPr>
          <p:cNvPr id="7" name="Rectangle 6"/>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A927A8"/>
                </a:solidFill>
              </a:rPr>
              <a:t>A Possible Approach</a:t>
            </a:r>
            <a:endParaRPr lang="en-GB" sz="3600" b="1" dirty="0">
              <a:solidFill>
                <a:srgbClr val="A927A8"/>
              </a:solidFill>
            </a:endParaRPr>
          </a:p>
        </p:txBody>
      </p:sp>
    </p:spTree>
    <p:extLst>
      <p:ext uri="{BB962C8B-B14F-4D97-AF65-F5344CB8AC3E}">
        <p14:creationId xmlns:p14="http://schemas.microsoft.com/office/powerpoint/2010/main" val="3016233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4233"/>
            <a:ext cx="8229600" cy="4881192"/>
          </a:xfrm>
        </p:spPr>
        <p:txBody>
          <a:bodyPr>
            <a:normAutofit/>
          </a:bodyPr>
          <a:lstStyle/>
          <a:p>
            <a:pPr>
              <a:buBlip>
                <a:blip r:embed="rId3"/>
              </a:buBlip>
            </a:pPr>
            <a:r>
              <a:rPr lang="en-GB" dirty="0" smtClean="0"/>
              <a:t>Exploring the Way booklet</a:t>
            </a:r>
          </a:p>
          <a:p>
            <a:pPr>
              <a:buBlip>
                <a:blip r:embed="rId3"/>
              </a:buBlip>
            </a:pPr>
            <a:r>
              <a:rPr lang="en-GB" dirty="0" smtClean="0"/>
              <a:t>Summary Handout for everyone</a:t>
            </a:r>
          </a:p>
          <a:p>
            <a:pPr>
              <a:buBlip>
                <a:blip r:embed="rId3"/>
              </a:buBlip>
            </a:pPr>
            <a:r>
              <a:rPr lang="en-GB" dirty="0" smtClean="0"/>
              <a:t>Parish Questionnaire</a:t>
            </a:r>
          </a:p>
          <a:p>
            <a:pPr>
              <a:buBlip>
                <a:blip r:embed="rId3"/>
              </a:buBlip>
            </a:pPr>
            <a:r>
              <a:rPr lang="en-GB" dirty="0" smtClean="0"/>
              <a:t>Data Pack</a:t>
            </a:r>
          </a:p>
          <a:p>
            <a:pPr>
              <a:buBlip>
                <a:blip r:embed="rId3"/>
              </a:buBlip>
            </a:pPr>
            <a:r>
              <a:rPr lang="en-GB" dirty="0" smtClean="0"/>
              <a:t>Prayer and Liturgy Resources</a:t>
            </a:r>
          </a:p>
          <a:p>
            <a:pPr lvl="0">
              <a:buBlip>
                <a:blip r:embed="rId3"/>
              </a:buBlip>
            </a:pPr>
            <a:r>
              <a:rPr lang="en-GB" dirty="0" smtClean="0"/>
              <a:t>All </a:t>
            </a:r>
            <a:r>
              <a:rPr lang="en-GB" dirty="0"/>
              <a:t>items </a:t>
            </a:r>
            <a:r>
              <a:rPr lang="en-GB" dirty="0" smtClean="0"/>
              <a:t>(except Data Pack) also </a:t>
            </a:r>
            <a:r>
              <a:rPr lang="en-GB" dirty="0"/>
              <a:t>on CD and </a:t>
            </a:r>
            <a:r>
              <a:rPr lang="en-GB" dirty="0" smtClean="0"/>
              <a:t>website at: </a:t>
            </a:r>
            <a:r>
              <a:rPr lang="en-GB" dirty="0" smtClean="0">
                <a:hlinkClick r:id="rId4"/>
              </a:rPr>
              <a:t>www.hope.rcdhn.org.uk</a:t>
            </a:r>
            <a:endParaRPr lang="en-GB" dirty="0"/>
          </a:p>
          <a:p>
            <a:pPr>
              <a:buBlip>
                <a:blip r:embed="rId3"/>
              </a:buBlip>
            </a:pPr>
            <a:endParaRPr lang="en-GB" dirty="0"/>
          </a:p>
          <a:p>
            <a:pPr lvl="0"/>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A927A8"/>
                </a:solidFill>
              </a:rPr>
              <a:t>Exploring the Way Resources</a:t>
            </a:r>
            <a:endParaRPr lang="en-GB" sz="3600" b="1" dirty="0">
              <a:solidFill>
                <a:srgbClr val="A927A8"/>
              </a:solidFill>
            </a:endParaRPr>
          </a:p>
        </p:txBody>
      </p:sp>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525297"/>
            <a:ext cx="1778442" cy="171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1"/>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rot="540623">
            <a:off x="6381998" y="461144"/>
            <a:ext cx="2682871" cy="3109428"/>
          </a:xfrm>
          <a:prstGeom prst="rect">
            <a:avLst/>
          </a:prstGeom>
        </p:spPr>
      </p:pic>
    </p:spTree>
    <p:extLst>
      <p:ext uri="{BB962C8B-B14F-4D97-AF65-F5344CB8AC3E}">
        <p14:creationId xmlns:p14="http://schemas.microsoft.com/office/powerpoint/2010/main" val="297228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Nancy\FTiH documents\Graphics\Pink tre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392" y="620688"/>
            <a:ext cx="1495248" cy="1871257"/>
          </a:xfrm>
          <a:prstGeom prst="rect">
            <a:avLst/>
          </a:prstGeom>
          <a:noFill/>
          <a:ln>
            <a:noFill/>
          </a:ln>
        </p:spPr>
      </p:pic>
      <p:sp>
        <p:nvSpPr>
          <p:cNvPr id="3" name="Content Placeholder 2"/>
          <p:cNvSpPr>
            <a:spLocks noGrp="1"/>
          </p:cNvSpPr>
          <p:nvPr>
            <p:ph idx="1"/>
          </p:nvPr>
        </p:nvSpPr>
        <p:spPr>
          <a:xfrm>
            <a:off x="457200" y="1600200"/>
            <a:ext cx="8229600" cy="4781128"/>
          </a:xfrm>
        </p:spPr>
        <p:txBody>
          <a:bodyPr>
            <a:normAutofit/>
          </a:bodyPr>
          <a:lstStyle/>
          <a:p>
            <a:pPr lvl="0">
              <a:buBlip>
                <a:blip r:embed="rId4"/>
              </a:buBlip>
            </a:pPr>
            <a:r>
              <a:rPr lang="en-GB" dirty="0" smtClean="0"/>
              <a:t>Lay </a:t>
            </a:r>
            <a:r>
              <a:rPr lang="en-GB" dirty="0"/>
              <a:t>contact in each parish to </a:t>
            </a:r>
            <a:r>
              <a:rPr lang="en-GB" dirty="0" smtClean="0"/>
              <a:t>help communicate </a:t>
            </a:r>
            <a:r>
              <a:rPr lang="en-GB" dirty="0"/>
              <a:t>and support the </a:t>
            </a:r>
            <a:r>
              <a:rPr lang="en-GB" dirty="0" smtClean="0"/>
              <a:t>process</a:t>
            </a:r>
          </a:p>
          <a:p>
            <a:pPr lvl="0">
              <a:buBlip>
                <a:blip r:embed="rId4"/>
              </a:buBlip>
            </a:pPr>
            <a:r>
              <a:rPr lang="en-GB" dirty="0" smtClean="0"/>
              <a:t>All resources and latest news on the website </a:t>
            </a:r>
            <a:r>
              <a:rPr lang="en-GB" dirty="0" smtClean="0">
                <a:hlinkClick r:id="rId5"/>
              </a:rPr>
              <a:t>www.hope.rcdhn.org.uk</a:t>
            </a:r>
            <a:endParaRPr lang="en-GB" dirty="0"/>
          </a:p>
          <a:p>
            <a:pPr lvl="0">
              <a:buBlip>
                <a:blip r:embed="rId4"/>
              </a:buBlip>
            </a:pPr>
            <a:r>
              <a:rPr lang="en-GB" i="1" dirty="0" smtClean="0"/>
              <a:t>Forward Together in Hope </a:t>
            </a:r>
            <a:r>
              <a:rPr lang="en-GB" dirty="0" smtClean="0"/>
              <a:t>Team available on</a:t>
            </a:r>
          </a:p>
          <a:p>
            <a:pPr lvl="1">
              <a:buBlip>
                <a:blip r:embed="rId4"/>
              </a:buBlip>
            </a:pPr>
            <a:r>
              <a:rPr lang="en-GB" dirty="0" smtClean="0"/>
              <a:t>Email: </a:t>
            </a:r>
            <a:r>
              <a:rPr lang="en-GB" dirty="0" smtClean="0">
                <a:hlinkClick r:id="rId6"/>
              </a:rPr>
              <a:t>hope@diocesehn.org.uk</a:t>
            </a:r>
            <a:r>
              <a:rPr lang="en-GB" dirty="0" smtClean="0"/>
              <a:t> </a:t>
            </a:r>
          </a:p>
          <a:p>
            <a:pPr lvl="1">
              <a:buBlip>
                <a:blip r:embed="rId4"/>
              </a:buBlip>
            </a:pPr>
            <a:r>
              <a:rPr lang="en-GB" dirty="0" smtClean="0"/>
              <a:t>Tel: (0191) 243 3304</a:t>
            </a:r>
          </a:p>
          <a:p>
            <a:pPr marL="0" lvl="0" indent="0">
              <a:buNone/>
            </a:pPr>
            <a:endParaRPr lang="en-GB" dirty="0"/>
          </a:p>
          <a:p>
            <a:pPr lvl="0"/>
            <a:endParaRPr lang="en-GB"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A927A8"/>
                </a:solidFill>
              </a:rPr>
              <a:t>Contacts and Support</a:t>
            </a:r>
            <a:endParaRPr lang="en-GB" sz="3600" b="1" dirty="0">
              <a:solidFill>
                <a:srgbClr val="A927A8"/>
              </a:solidFill>
            </a:endParaRPr>
          </a:p>
        </p:txBody>
      </p:sp>
    </p:spTree>
    <p:extLst>
      <p:ext uri="{BB962C8B-B14F-4D97-AF65-F5344CB8AC3E}">
        <p14:creationId xmlns:p14="http://schemas.microsoft.com/office/powerpoint/2010/main" val="2251738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pic>
        <p:nvPicPr>
          <p:cNvPr id="2050" name="Picture 2" descr="F:\c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03514"/>
            <a:ext cx="4091204" cy="577757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4788024" y="478435"/>
            <a:ext cx="3826768" cy="4896544"/>
          </a:xfrm>
        </p:spPr>
        <p:txBody>
          <a:bodyPr>
            <a:normAutofit/>
          </a:bodyPr>
          <a:lstStyle/>
          <a:p>
            <a:pPr marL="0" lvl="0" indent="0">
              <a:buNone/>
            </a:pPr>
            <a:r>
              <a:rPr lang="en-GB" sz="4000" dirty="0" smtClean="0"/>
              <a:t>I firmly believe that the Holy Spirit is with us, giving us the courage we need to move forward together in hope.</a:t>
            </a:r>
            <a:endParaRPr lang="en-GB" sz="4000" dirty="0"/>
          </a:p>
          <a:p>
            <a:pPr lvl="0"/>
            <a:endParaRPr lang="en-GB" dirty="0"/>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4958101"/>
            <a:ext cx="2270416" cy="639206"/>
          </a:xfrm>
          <a:prstGeom prst="rect">
            <a:avLst/>
          </a:prstGeom>
          <a:noFill/>
          <a:ln>
            <a:noFill/>
          </a:ln>
        </p:spPr>
      </p:pic>
    </p:spTree>
    <p:extLst>
      <p:ext uri="{BB962C8B-B14F-4D97-AF65-F5344CB8AC3E}">
        <p14:creationId xmlns:p14="http://schemas.microsoft.com/office/powerpoint/2010/main" val="3984723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51" y="1937001"/>
            <a:ext cx="8717298" cy="2983998"/>
          </a:xfrm>
          <a:prstGeom prst="rect">
            <a:avLst/>
          </a:prstGeom>
        </p:spPr>
      </p:pic>
    </p:spTree>
    <p:extLst>
      <p:ext uri="{BB962C8B-B14F-4D97-AF65-F5344CB8AC3E}">
        <p14:creationId xmlns:p14="http://schemas.microsoft.com/office/powerpoint/2010/main" val="859576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07" y="1340768"/>
            <a:ext cx="7959049" cy="2724444"/>
          </a:xfrm>
          <a:prstGeom prst="rect">
            <a:avLst/>
          </a:prstGeom>
        </p:spPr>
      </p:pic>
      <p:pic>
        <p:nvPicPr>
          <p:cNvPr id="8" name="Picture 7" descr="C:\Users\tony.sacco\AppData\Local\Microsoft\Windows\Temporary Internet Files\Content.Outlook\2OH2862R\exploring foote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29" y="4562436"/>
            <a:ext cx="8777204" cy="2107471"/>
          </a:xfrm>
          <a:prstGeom prst="rect">
            <a:avLst/>
          </a:prstGeom>
          <a:noFill/>
          <a:ln>
            <a:noFill/>
          </a:ln>
        </p:spPr>
      </p:pic>
      <p:pic>
        <p:nvPicPr>
          <p:cNvPr id="1026" name="Picture 2" descr="C:\Users\tony.sacco\AppData\Local\Microsoft\Windows\Temporary Internet Files\Content.Outlook\2OH2862R\et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4697744"/>
            <a:ext cx="1845282" cy="96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27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rmAutofit/>
          </a:bodyPr>
          <a:lstStyle/>
          <a:p>
            <a:pPr lvl="0"/>
            <a:endParaRPr lang="en-GB" sz="4000" b="1" dirty="0" smtClean="0"/>
          </a:p>
          <a:p>
            <a:pPr marL="0" lvl="0" indent="0">
              <a:buNone/>
            </a:pPr>
            <a:endParaRPr lang="en-GB" dirty="0" smtClean="0"/>
          </a:p>
          <a:p>
            <a:pPr marL="0" lvl="0" indent="0">
              <a:buNone/>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pic>
        <p:nvPicPr>
          <p:cNvPr id="2" name="Picture 2" descr="C:\Users\tony.sacco\AppData\Local\Microsoft\Windows\Temporary Internet Files\Content.Outlook\2OH2862R\card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5419">
            <a:off x="711659" y="126667"/>
            <a:ext cx="5004499" cy="6942750"/>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987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51" y="2132856"/>
            <a:ext cx="2376751" cy="253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686" y="525297"/>
            <a:ext cx="8222588" cy="646331"/>
          </a:xfrm>
          <a:prstGeom prst="rect">
            <a:avLst/>
          </a:prstGeom>
        </p:spPr>
        <p:txBody>
          <a:bodyPr wrap="square">
            <a:spAutoFit/>
          </a:bodyPr>
          <a:lstStyle/>
          <a:p>
            <a:pPr lvl="0">
              <a:spcBef>
                <a:spcPct val="20000"/>
              </a:spcBef>
            </a:pPr>
            <a:r>
              <a:rPr lang="en-GB" sz="3600" b="1" dirty="0" smtClean="0">
                <a:solidFill>
                  <a:srgbClr val="A927A8"/>
                </a:solidFill>
              </a:rPr>
              <a:t>About Forward Together in Hope</a:t>
            </a:r>
            <a:endParaRPr lang="en-GB" sz="3600" b="1" dirty="0">
              <a:solidFill>
                <a:srgbClr val="A927A8"/>
              </a:solidFill>
            </a:endParaRPr>
          </a:p>
        </p:txBody>
      </p:sp>
      <p:sp>
        <p:nvSpPr>
          <p:cNvPr id="7" name="TextBox 6"/>
          <p:cNvSpPr txBox="1"/>
          <p:nvPr/>
        </p:nvSpPr>
        <p:spPr>
          <a:xfrm>
            <a:off x="3089202" y="2003499"/>
            <a:ext cx="5607113" cy="3539430"/>
          </a:xfrm>
          <a:prstGeom prst="rect">
            <a:avLst/>
          </a:prstGeom>
          <a:noFill/>
        </p:spPr>
        <p:txBody>
          <a:bodyPr wrap="square" rtlCol="0">
            <a:spAutoFit/>
          </a:bodyPr>
          <a:lstStyle/>
          <a:p>
            <a:r>
              <a:rPr lang="en-US" sz="2800" dirty="0" smtClean="0"/>
              <a:t>‘The </a:t>
            </a:r>
            <a:r>
              <a:rPr lang="en-US" sz="2800" dirty="0"/>
              <a:t>purpose of </a:t>
            </a:r>
            <a:r>
              <a:rPr lang="en-US" sz="2800" i="1" dirty="0"/>
              <a:t>Forward Together in Hope </a:t>
            </a:r>
            <a:r>
              <a:rPr lang="en-US" sz="2800" dirty="0"/>
              <a:t>is to help us discover how to be more committed disciples of Jesus Christ. </a:t>
            </a:r>
            <a:r>
              <a:rPr lang="en-US" sz="2800" dirty="0" smtClean="0"/>
              <a:t>It </a:t>
            </a:r>
            <a:r>
              <a:rPr lang="en-US" sz="2800" dirty="0"/>
              <a:t>will also help us find a way of making best use of our resources in order to ensure we have a thriving and sustainable </a:t>
            </a:r>
            <a:r>
              <a:rPr lang="en-US" sz="2800" dirty="0" smtClean="0"/>
              <a:t>Catholic </a:t>
            </a:r>
            <a:r>
              <a:rPr lang="en-US" sz="2800" dirty="0"/>
              <a:t>community into the </a:t>
            </a:r>
            <a:r>
              <a:rPr lang="en-US" sz="2800" dirty="0" smtClean="0"/>
              <a:t>future.’</a:t>
            </a:r>
            <a:endParaRPr lang="en-GB" sz="2800" dirty="0"/>
          </a:p>
        </p:txBody>
      </p:sp>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494" y="4781133"/>
            <a:ext cx="2270416" cy="639206"/>
          </a:xfrm>
          <a:prstGeom prst="rect">
            <a:avLst/>
          </a:prstGeom>
          <a:noFill/>
          <a:ln>
            <a:noFill/>
          </a:ln>
        </p:spPr>
      </p:pic>
    </p:spTree>
    <p:extLst>
      <p:ext uri="{BB962C8B-B14F-4D97-AF65-F5344CB8AC3E}">
        <p14:creationId xmlns:p14="http://schemas.microsoft.com/office/powerpoint/2010/main" val="1927712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23115"/>
            <a:ext cx="8229600" cy="4781128"/>
          </a:xfrm>
        </p:spPr>
        <p:txBody>
          <a:bodyPr>
            <a:normAutofit/>
          </a:bodyPr>
          <a:lstStyle/>
          <a:p>
            <a:pPr>
              <a:buBlip>
                <a:blip r:embed="rId3"/>
              </a:buBlip>
            </a:pPr>
            <a:r>
              <a:rPr lang="en-GB" altLang="en-US" dirty="0" smtClean="0"/>
              <a:t>Firmly rooted in prayer</a:t>
            </a:r>
            <a:endParaRPr lang="en-GB" altLang="en-US" dirty="0"/>
          </a:p>
          <a:p>
            <a:pPr lvl="0">
              <a:buBlip>
                <a:blip r:embed="rId3"/>
              </a:buBlip>
            </a:pPr>
            <a:r>
              <a:rPr lang="en-GB" dirty="0" smtClean="0"/>
              <a:t>Clergy and lay people working together </a:t>
            </a:r>
          </a:p>
          <a:p>
            <a:pPr lvl="0">
              <a:buBlip>
                <a:blip r:embed="rId3"/>
              </a:buBlip>
            </a:pPr>
            <a:r>
              <a:rPr lang="en-GB" dirty="0" smtClean="0"/>
              <a:t>Open, transparent and fair</a:t>
            </a:r>
            <a:endParaRPr lang="en-GB" dirty="0"/>
          </a:p>
          <a:p>
            <a:pPr>
              <a:buBlip>
                <a:blip r:embed="rId3"/>
              </a:buBlip>
            </a:pPr>
            <a:r>
              <a:rPr lang="en-GB" altLang="en-US" dirty="0" smtClean="0"/>
              <a:t>Excellent </a:t>
            </a:r>
            <a:r>
              <a:rPr lang="en-GB" altLang="en-US" dirty="0"/>
              <a:t>communication</a:t>
            </a:r>
          </a:p>
          <a:p>
            <a:pPr>
              <a:buBlip>
                <a:blip r:embed="rId3"/>
              </a:buBlip>
            </a:pPr>
            <a:r>
              <a:rPr lang="en-GB" altLang="en-US" dirty="0" smtClean="0"/>
              <a:t>Clarity </a:t>
            </a:r>
            <a:r>
              <a:rPr lang="en-GB" altLang="en-US" dirty="0"/>
              <a:t>of decision-making</a:t>
            </a:r>
          </a:p>
          <a:p>
            <a:pPr>
              <a:buBlip>
                <a:blip r:embed="rId3"/>
              </a:buBlip>
            </a:pPr>
            <a:r>
              <a:rPr lang="en-GB" altLang="en-US" dirty="0"/>
              <a:t>Inclusive and </a:t>
            </a:r>
            <a:r>
              <a:rPr lang="en-GB" altLang="en-US" dirty="0" smtClean="0"/>
              <a:t>collaborative</a:t>
            </a:r>
            <a:endParaRPr lang="en-GB" altLang="en-US" dirty="0"/>
          </a:p>
          <a:p>
            <a:pPr>
              <a:buBlip>
                <a:blip r:embed="rId3"/>
              </a:buBlip>
            </a:pPr>
            <a:r>
              <a:rPr lang="en-GB" altLang="en-US" dirty="0" smtClean="0"/>
              <a:t>Celebrating </a:t>
            </a:r>
            <a:r>
              <a:rPr lang="en-GB" altLang="en-US" dirty="0"/>
              <a:t>success </a:t>
            </a:r>
          </a:p>
          <a:p>
            <a:pPr>
              <a:buBlip>
                <a:blip r:embed="rId3"/>
              </a:buBlip>
            </a:pPr>
            <a:r>
              <a:rPr lang="en-GB" altLang="en-US" dirty="0" smtClean="0"/>
              <a:t>Sharing </a:t>
            </a:r>
            <a:r>
              <a:rPr lang="en-GB" altLang="en-US" dirty="0"/>
              <a:t>good practice</a:t>
            </a:r>
          </a:p>
          <a:p>
            <a:pPr marL="0" indent="0">
              <a:buNone/>
            </a:pPr>
            <a:endParaRPr lang="en-GB" sz="2800"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95536" y="517246"/>
            <a:ext cx="7574516" cy="646331"/>
          </a:xfrm>
          <a:prstGeom prst="rect">
            <a:avLst/>
          </a:prstGeom>
        </p:spPr>
        <p:txBody>
          <a:bodyPr wrap="square">
            <a:spAutoFit/>
          </a:bodyPr>
          <a:lstStyle/>
          <a:p>
            <a:pPr lvl="0">
              <a:spcBef>
                <a:spcPct val="20000"/>
              </a:spcBef>
            </a:pPr>
            <a:r>
              <a:rPr lang="en-GB" sz="3600" b="1" dirty="0" smtClean="0">
                <a:solidFill>
                  <a:srgbClr val="A927A8"/>
                </a:solidFill>
              </a:rPr>
              <a:t>Some Principles</a:t>
            </a:r>
            <a:endParaRPr lang="en-GB" sz="3600" b="1" dirty="0">
              <a:solidFill>
                <a:srgbClr val="A927A8"/>
              </a:solidFill>
            </a:endParaRPr>
          </a:p>
        </p:txBody>
      </p:sp>
      <p:pic>
        <p:nvPicPr>
          <p:cNvPr id="9" name="Picture 2" descr="C:\Users\tony.sacco\AppData\Local\Microsoft\Windows\Temporary Internet Files\Content.IE5\0BWQWDFG\community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744688"/>
            <a:ext cx="2701266" cy="412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014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852" y="1628800"/>
            <a:ext cx="8507288" cy="4781128"/>
          </a:xfrm>
        </p:spPr>
        <p:txBody>
          <a:bodyPr>
            <a:normAutofit/>
          </a:bodyPr>
          <a:lstStyle/>
          <a:p>
            <a:pPr lvl="0">
              <a:buBlip>
                <a:blip r:embed="rId3"/>
              </a:buBlip>
            </a:pPr>
            <a:r>
              <a:rPr lang="en-GB" dirty="0" smtClean="0"/>
              <a:t>Preparing the Way (Autumn 2014-Spring 2015 )</a:t>
            </a:r>
            <a:endParaRPr lang="en-GB" sz="2800" dirty="0" smtClean="0"/>
          </a:p>
          <a:p>
            <a:pPr lvl="1">
              <a:buBlip>
                <a:blip r:embed="rId3"/>
              </a:buBlip>
            </a:pPr>
            <a:r>
              <a:rPr lang="en-GB" dirty="0" smtClean="0"/>
              <a:t>Developing </a:t>
            </a:r>
            <a:r>
              <a:rPr lang="en-GB" dirty="0"/>
              <a:t>liturgies and prayer resources</a:t>
            </a:r>
            <a:endParaRPr lang="en-GB" sz="2400" dirty="0"/>
          </a:p>
          <a:p>
            <a:pPr lvl="1">
              <a:buBlip>
                <a:blip r:embed="rId3"/>
              </a:buBlip>
            </a:pPr>
            <a:r>
              <a:rPr lang="en-GB" dirty="0"/>
              <a:t>Developing and distributing information </a:t>
            </a:r>
            <a:r>
              <a:rPr lang="en-GB" dirty="0" smtClean="0"/>
              <a:t>leaflets</a:t>
            </a:r>
            <a:endParaRPr lang="en-GB" sz="2400" dirty="0"/>
          </a:p>
          <a:p>
            <a:pPr lvl="1">
              <a:buBlip>
                <a:blip r:embed="rId3"/>
              </a:buBlip>
            </a:pPr>
            <a:r>
              <a:rPr lang="en-GB" dirty="0"/>
              <a:t>Informing everyone about the approach through meetings, documents and a DVD</a:t>
            </a:r>
            <a:endParaRPr lang="en-GB" sz="2400" dirty="0"/>
          </a:p>
          <a:p>
            <a:pPr lvl="1">
              <a:buBlip>
                <a:blip r:embed="rId3"/>
              </a:buBlip>
            </a:pPr>
            <a:r>
              <a:rPr lang="en-GB" dirty="0"/>
              <a:t>Initial meetings and training for clergy and laity</a:t>
            </a:r>
            <a:endParaRPr lang="en-GB" sz="2400" dirty="0"/>
          </a:p>
          <a:p>
            <a:pPr lvl="1">
              <a:buBlip>
                <a:blip r:embed="rId3"/>
              </a:buBlip>
            </a:pPr>
            <a:r>
              <a:rPr lang="en-GB" dirty="0"/>
              <a:t>Bishop </a:t>
            </a:r>
            <a:r>
              <a:rPr lang="en-GB" dirty="0" err="1"/>
              <a:t>Séamus</a:t>
            </a:r>
            <a:r>
              <a:rPr lang="en-GB" dirty="0"/>
              <a:t> leads days of  reflection</a:t>
            </a:r>
            <a:endParaRPr lang="en-GB" sz="2400" dirty="0"/>
          </a:p>
          <a:p>
            <a:pPr lvl="1">
              <a:buBlip>
                <a:blip r:embed="rId3"/>
              </a:buBlip>
            </a:pPr>
            <a:endParaRPr lang="en-GB" dirty="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A927A8"/>
                </a:solidFill>
              </a:rPr>
              <a:t>The 3 Stages of the Journey</a:t>
            </a:r>
            <a:endParaRPr lang="en-GB" sz="3600" b="1" dirty="0">
              <a:solidFill>
                <a:srgbClr val="A927A8"/>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0603" y="321164"/>
            <a:ext cx="2109191" cy="1054596"/>
          </a:xfrm>
          <a:prstGeom prst="rect">
            <a:avLst/>
          </a:prstGeom>
        </p:spPr>
      </p:pic>
    </p:spTree>
    <p:extLst>
      <p:ext uri="{BB962C8B-B14F-4D97-AF65-F5344CB8AC3E}">
        <p14:creationId xmlns:p14="http://schemas.microsoft.com/office/powerpoint/2010/main" val="299619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078" y="1628800"/>
            <a:ext cx="8391095" cy="4781128"/>
          </a:xfrm>
        </p:spPr>
        <p:txBody>
          <a:bodyPr>
            <a:normAutofit/>
          </a:bodyPr>
          <a:lstStyle/>
          <a:p>
            <a:pPr lvl="0">
              <a:buBlip>
                <a:blip r:embed="rId3"/>
              </a:buBlip>
            </a:pPr>
            <a:r>
              <a:rPr lang="en-GB" dirty="0" smtClean="0"/>
              <a:t>Exploring the Way (Spring 2015-Summer 2016)</a:t>
            </a:r>
            <a:endParaRPr lang="en-GB" dirty="0"/>
          </a:p>
          <a:p>
            <a:pPr lvl="1">
              <a:buBlip>
                <a:blip r:embed="rId3"/>
              </a:buBlip>
            </a:pPr>
            <a:r>
              <a:rPr lang="en-GB" sz="2400" dirty="0" smtClean="0"/>
              <a:t>Prayer and liturgies across the Diocese</a:t>
            </a:r>
          </a:p>
          <a:p>
            <a:pPr lvl="1">
              <a:buBlip>
                <a:blip r:embed="rId3"/>
              </a:buBlip>
            </a:pPr>
            <a:r>
              <a:rPr lang="en-GB" sz="2400" dirty="0" smtClean="0"/>
              <a:t>Providing </a:t>
            </a:r>
            <a:r>
              <a:rPr lang="en-GB" sz="2400" dirty="0"/>
              <a:t>unique data to each </a:t>
            </a:r>
            <a:r>
              <a:rPr lang="en-GB" sz="2400" dirty="0" smtClean="0"/>
              <a:t>parish at Pentecost</a:t>
            </a:r>
            <a:endParaRPr lang="en-GB" sz="2400" dirty="0"/>
          </a:p>
          <a:p>
            <a:pPr lvl="1">
              <a:buBlip>
                <a:blip r:embed="rId3"/>
              </a:buBlip>
            </a:pPr>
            <a:r>
              <a:rPr lang="en-GB" sz="2400" dirty="0"/>
              <a:t>Extensive consultation and self-evaluation </a:t>
            </a:r>
            <a:r>
              <a:rPr lang="en-GB" sz="2400" dirty="0" smtClean="0"/>
              <a:t>process </a:t>
            </a:r>
            <a:r>
              <a:rPr lang="en-GB" sz="2400" dirty="0"/>
              <a:t>in each worshipping community</a:t>
            </a:r>
          </a:p>
          <a:p>
            <a:pPr lvl="1">
              <a:buBlip>
                <a:blip r:embed="rId3"/>
              </a:buBlip>
            </a:pPr>
            <a:r>
              <a:rPr lang="en-GB" sz="2400" dirty="0" smtClean="0"/>
              <a:t>Return </a:t>
            </a:r>
            <a:r>
              <a:rPr lang="en-GB" sz="2400" dirty="0"/>
              <a:t>of completed self-evaluation questionnaire and </a:t>
            </a:r>
            <a:r>
              <a:rPr lang="en-GB" sz="2400" dirty="0" smtClean="0"/>
              <a:t>recommendations by Advent</a:t>
            </a:r>
            <a:endParaRPr lang="en-GB" sz="2400" dirty="0"/>
          </a:p>
          <a:p>
            <a:pPr lvl="1">
              <a:buBlip>
                <a:blip r:embed="rId3"/>
              </a:buBlip>
            </a:pPr>
            <a:r>
              <a:rPr lang="en-GB" sz="2400" dirty="0"/>
              <a:t>Detailed analysis and validation of responses</a:t>
            </a:r>
          </a:p>
          <a:p>
            <a:pPr lvl="1">
              <a:buBlip>
                <a:blip r:embed="rId3"/>
              </a:buBlip>
            </a:pPr>
            <a:r>
              <a:rPr lang="en-GB" sz="2400" dirty="0"/>
              <a:t>Clarification meetings and on-going discussions</a:t>
            </a:r>
          </a:p>
          <a:p>
            <a:pPr lvl="1">
              <a:buBlip>
                <a:blip r:embed="rId3"/>
              </a:buBlip>
            </a:pPr>
            <a:endParaRPr lang="en-GB" sz="2400" dirty="0" smtClean="0"/>
          </a:p>
          <a:p>
            <a:pPr lvl="0"/>
            <a:endParaRPr lang="en-GB"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A927A8"/>
                </a:solidFill>
              </a:rPr>
              <a:t>The 3 Stages of the Journey</a:t>
            </a:r>
            <a:endParaRPr lang="en-GB" sz="3600" b="1" dirty="0">
              <a:solidFill>
                <a:srgbClr val="A927A8"/>
              </a:solidFill>
            </a:endParaRPr>
          </a:p>
        </p:txBody>
      </p:sp>
      <p:pic>
        <p:nvPicPr>
          <p:cNvPr id="6" name="Picture 2" descr="C:\Users\tony.sacco\AppData\Local\Microsoft\Windows\Temporary Internet Files\Content.Outlook\2OH2862R\et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7584" y="367764"/>
            <a:ext cx="1845282" cy="96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592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852" y="1700808"/>
            <a:ext cx="8229600" cy="4781128"/>
          </a:xfrm>
        </p:spPr>
        <p:txBody>
          <a:bodyPr>
            <a:normAutofit lnSpcReduction="10000"/>
          </a:bodyPr>
          <a:lstStyle/>
          <a:p>
            <a:pPr lvl="0">
              <a:buBlip>
                <a:blip r:embed="rId3"/>
              </a:buBlip>
            </a:pPr>
            <a:r>
              <a:rPr lang="en-GB" dirty="0" smtClean="0"/>
              <a:t>Pointing the Way</a:t>
            </a:r>
          </a:p>
          <a:p>
            <a:pPr lvl="1">
              <a:buBlip>
                <a:blip r:embed="rId3"/>
              </a:buBlip>
            </a:pPr>
            <a:r>
              <a:rPr lang="en-GB" dirty="0"/>
              <a:t>Prayer and liturgies across the Diocese</a:t>
            </a:r>
          </a:p>
          <a:p>
            <a:pPr lvl="1">
              <a:buBlip>
                <a:blip r:embed="rId3"/>
              </a:buBlip>
            </a:pPr>
            <a:r>
              <a:rPr lang="en-GB" dirty="0"/>
              <a:t>Consideration of recommendations by </a:t>
            </a:r>
            <a:r>
              <a:rPr lang="en-GB" dirty="0" smtClean="0"/>
              <a:t>Diocesan-wide  </a:t>
            </a:r>
            <a:r>
              <a:rPr lang="en-GB" dirty="0"/>
              <a:t>group of </a:t>
            </a:r>
            <a:r>
              <a:rPr lang="en-GB" dirty="0" smtClean="0"/>
              <a:t>clergy and </a:t>
            </a:r>
            <a:r>
              <a:rPr lang="en-GB" dirty="0"/>
              <a:t>laity</a:t>
            </a:r>
          </a:p>
          <a:p>
            <a:pPr lvl="1">
              <a:buBlip>
                <a:blip r:embed="rId3"/>
              </a:buBlip>
            </a:pPr>
            <a:r>
              <a:rPr lang="en-GB" dirty="0"/>
              <a:t>Information and analysis made available  </a:t>
            </a:r>
            <a:r>
              <a:rPr lang="en-GB" dirty="0" smtClean="0"/>
              <a:t>to Bishop </a:t>
            </a:r>
            <a:r>
              <a:rPr lang="en-GB" dirty="0" err="1"/>
              <a:t>Séamus</a:t>
            </a:r>
            <a:r>
              <a:rPr lang="en-GB" dirty="0"/>
              <a:t> to take decisions about the future</a:t>
            </a:r>
          </a:p>
          <a:p>
            <a:pPr lvl="1">
              <a:buBlip>
                <a:blip r:embed="rId3"/>
              </a:buBlip>
            </a:pPr>
            <a:r>
              <a:rPr lang="en-GB" dirty="0"/>
              <a:t>Communicating these decisions and indicating the way forward for everyone</a:t>
            </a:r>
          </a:p>
          <a:p>
            <a:pPr lvl="1">
              <a:buBlip>
                <a:blip r:embed="rId3"/>
              </a:buBlip>
            </a:pPr>
            <a:r>
              <a:rPr lang="en-GB" dirty="0"/>
              <a:t>Supporting parishes in moving to the new  arrangements</a:t>
            </a:r>
          </a:p>
          <a:p>
            <a:pPr lvl="0"/>
            <a:endParaRPr lang="en-GB" dirty="0" smtClean="0"/>
          </a:p>
          <a:p>
            <a:pPr marL="0" lvl="0" indent="0">
              <a:buNone/>
            </a:pPr>
            <a:endParaRPr lang="en-GB" dirty="0" smtClean="0"/>
          </a:p>
          <a:p>
            <a:pPr marL="0" lvl="0" indent="0">
              <a:buNone/>
            </a:pPr>
            <a:endParaRPr lang="en-GB" dirty="0" smtClean="0"/>
          </a:p>
          <a:p>
            <a:pPr lvl="0"/>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5828375"/>
            <a:ext cx="2270416" cy="777181"/>
          </a:xfrm>
          <a:prstGeom prst="rect">
            <a:avLst/>
          </a:prstGeom>
        </p:spPr>
      </p:pic>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A927A8"/>
                </a:solidFill>
              </a:rPr>
              <a:t>The 3 Stages of the Journey</a:t>
            </a:r>
            <a:endParaRPr lang="en-GB" sz="3600" b="1" dirty="0">
              <a:solidFill>
                <a:srgbClr val="A927A8"/>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1815" y="269387"/>
            <a:ext cx="1963300" cy="1158149"/>
          </a:xfrm>
          <a:prstGeom prst="rect">
            <a:avLst/>
          </a:prstGeom>
        </p:spPr>
      </p:pic>
    </p:spTree>
    <p:extLst>
      <p:ext uri="{BB962C8B-B14F-4D97-AF65-F5344CB8AC3E}">
        <p14:creationId xmlns:p14="http://schemas.microsoft.com/office/powerpoint/2010/main" val="1053850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155" y="1244728"/>
            <a:ext cx="8229600" cy="4925144"/>
          </a:xfrm>
        </p:spPr>
        <p:txBody>
          <a:bodyPr>
            <a:normAutofit fontScale="92500" lnSpcReduction="20000"/>
          </a:bodyPr>
          <a:lstStyle/>
          <a:p>
            <a:pPr>
              <a:buBlip>
                <a:blip r:embed="rId3"/>
              </a:buBlip>
            </a:pPr>
            <a:r>
              <a:rPr lang="en-GB" sz="3500" dirty="0"/>
              <a:t>Education and Continuing Formation</a:t>
            </a:r>
          </a:p>
          <a:p>
            <a:pPr lvl="0">
              <a:buBlip>
                <a:blip r:embed="rId3"/>
              </a:buBlip>
            </a:pPr>
            <a:r>
              <a:rPr lang="en-GB" sz="3500" dirty="0" smtClean="0"/>
              <a:t>Active Involvement of People</a:t>
            </a:r>
          </a:p>
          <a:p>
            <a:pPr lvl="0">
              <a:buBlip>
                <a:blip r:embed="rId3"/>
              </a:buBlip>
            </a:pPr>
            <a:r>
              <a:rPr lang="en-GB" sz="3500" dirty="0" smtClean="0"/>
              <a:t>Worship and Spiritual Life</a:t>
            </a:r>
          </a:p>
          <a:p>
            <a:pPr lvl="0">
              <a:buBlip>
                <a:blip r:embed="rId3"/>
              </a:buBlip>
            </a:pPr>
            <a:r>
              <a:rPr lang="en-GB" sz="3500" dirty="0" smtClean="0"/>
              <a:t>Geographic Distance</a:t>
            </a:r>
            <a:endParaRPr lang="en-GB" sz="3500" dirty="0"/>
          </a:p>
          <a:p>
            <a:pPr>
              <a:buBlip>
                <a:blip r:embed="rId3"/>
              </a:buBlip>
            </a:pPr>
            <a:r>
              <a:rPr lang="en-GB" sz="3500" dirty="0"/>
              <a:t>Christian Faithful</a:t>
            </a:r>
          </a:p>
          <a:p>
            <a:pPr lvl="0">
              <a:buBlip>
                <a:blip r:embed="rId3"/>
              </a:buBlip>
            </a:pPr>
            <a:r>
              <a:rPr lang="en-GB" sz="3500" dirty="0" smtClean="0"/>
              <a:t>Young People</a:t>
            </a:r>
          </a:p>
          <a:p>
            <a:pPr>
              <a:buBlip>
                <a:blip r:embed="rId3"/>
              </a:buBlip>
            </a:pPr>
            <a:r>
              <a:rPr lang="en-GB" sz="3500" dirty="0"/>
              <a:t>Leadership</a:t>
            </a:r>
          </a:p>
          <a:p>
            <a:pPr lvl="0">
              <a:buBlip>
                <a:blip r:embed="rId3"/>
              </a:buBlip>
            </a:pPr>
            <a:r>
              <a:rPr lang="en-GB" sz="3500" dirty="0" smtClean="0"/>
              <a:t>Outreach</a:t>
            </a:r>
          </a:p>
          <a:p>
            <a:pPr lvl="0">
              <a:buBlip>
                <a:blip r:embed="rId3"/>
              </a:buBlip>
            </a:pPr>
            <a:r>
              <a:rPr lang="en-GB" sz="3500" dirty="0" smtClean="0"/>
              <a:t>Finances</a:t>
            </a:r>
          </a:p>
          <a:p>
            <a:pPr lvl="0">
              <a:buBlip>
                <a:blip r:embed="rId3"/>
              </a:buBlip>
            </a:pPr>
            <a:r>
              <a:rPr lang="en-GB" sz="3500" dirty="0" smtClean="0"/>
              <a:t>Facilities</a:t>
            </a:r>
          </a:p>
          <a:p>
            <a:pPr lvl="0">
              <a:buBlip>
                <a:blip r:embed="rId3"/>
              </a:buBlip>
            </a:pPr>
            <a:endParaRPr lang="en-GB" sz="3500" dirty="0" smtClean="0"/>
          </a:p>
          <a:p>
            <a:pPr marL="0" lvl="0" indent="0">
              <a:buNone/>
            </a:pPr>
            <a:endParaRPr lang="en-GB" dirty="0" smtClean="0"/>
          </a:p>
          <a:p>
            <a:pPr marL="0" lvl="0" indent="0">
              <a:buNone/>
            </a:pPr>
            <a:endParaRPr lang="en-GB" dirty="0" smtClean="0"/>
          </a:p>
          <a:p>
            <a:pPr marL="0" lvl="0" indent="0">
              <a:buNone/>
            </a:pPr>
            <a:endParaRPr lang="en-GB" dirty="0" smtClean="0"/>
          </a:p>
          <a:p>
            <a:pPr lvl="0"/>
            <a:endParaRPr lang="en-GB" dirty="0"/>
          </a:p>
        </p:txBody>
      </p:sp>
      <p:sp>
        <p:nvSpPr>
          <p:cNvPr id="5" name="Rectangle 4"/>
          <p:cNvSpPr/>
          <p:nvPr/>
        </p:nvSpPr>
        <p:spPr>
          <a:xfrm>
            <a:off x="309852" y="525297"/>
            <a:ext cx="7286484" cy="646331"/>
          </a:xfrm>
          <a:prstGeom prst="rect">
            <a:avLst/>
          </a:prstGeom>
        </p:spPr>
        <p:txBody>
          <a:bodyPr wrap="square">
            <a:spAutoFit/>
          </a:bodyPr>
          <a:lstStyle/>
          <a:p>
            <a:pPr lvl="0">
              <a:spcBef>
                <a:spcPct val="20000"/>
              </a:spcBef>
            </a:pPr>
            <a:r>
              <a:rPr lang="en-GB" sz="3600" b="1" dirty="0" smtClean="0">
                <a:solidFill>
                  <a:srgbClr val="A927A8"/>
                </a:solidFill>
              </a:rPr>
              <a:t>Questionnaire – Key Headings</a:t>
            </a:r>
            <a:endParaRPr lang="en-GB" sz="3600" b="1" dirty="0">
              <a:solidFill>
                <a:srgbClr val="A927A8"/>
              </a:solidFill>
            </a:endParaRPr>
          </a:p>
        </p:txBody>
      </p:sp>
      <p:pic>
        <p:nvPicPr>
          <p:cNvPr id="6" name="Picture 5" descr="Z:\Development &amp; Renewal\Photographs\New folder\FTH Photos\leaflet\community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564904"/>
            <a:ext cx="3826635" cy="4293096"/>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94447"/>
            <a:ext cx="2270416" cy="777181"/>
          </a:xfrm>
          <a:prstGeom prst="rect">
            <a:avLst/>
          </a:prstGeom>
        </p:spPr>
      </p:pic>
    </p:spTree>
    <p:extLst>
      <p:ext uri="{BB962C8B-B14F-4D97-AF65-F5344CB8AC3E}">
        <p14:creationId xmlns:p14="http://schemas.microsoft.com/office/powerpoint/2010/main" val="2959792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3144</TotalTime>
  <Words>1625</Words>
  <Application>Microsoft Office PowerPoint</Application>
  <PresentationFormat>On-screen Show (4:3)</PresentationFormat>
  <Paragraphs>208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Sacco</dc:creator>
  <cp:lastModifiedBy>Tony Sacco</cp:lastModifiedBy>
  <cp:revision>205</cp:revision>
  <cp:lastPrinted>2015-05-13T08:34:15Z</cp:lastPrinted>
  <dcterms:created xsi:type="dcterms:W3CDTF">2015-01-15T15:01:58Z</dcterms:created>
  <dcterms:modified xsi:type="dcterms:W3CDTF">2015-05-13T10:47:46Z</dcterms:modified>
</cp:coreProperties>
</file>